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79" r:id="rId10"/>
    <p:sldId id="291" r:id="rId11"/>
    <p:sldId id="280" r:id="rId12"/>
    <p:sldId id="281" r:id="rId13"/>
    <p:sldId id="282" r:id="rId14"/>
    <p:sldId id="292" r:id="rId15"/>
    <p:sldId id="265" r:id="rId16"/>
    <p:sldId id="293" r:id="rId17"/>
    <p:sldId id="263" r:id="rId18"/>
    <p:sldId id="274" r:id="rId19"/>
    <p:sldId id="275" r:id="rId20"/>
    <p:sldId id="288" r:id="rId21"/>
    <p:sldId id="276" r:id="rId22"/>
    <p:sldId id="277" r:id="rId23"/>
    <p:sldId id="266" r:id="rId24"/>
    <p:sldId id="267" r:id="rId25"/>
    <p:sldId id="270" r:id="rId26"/>
    <p:sldId id="278" r:id="rId27"/>
    <p:sldId id="268" r:id="rId28"/>
    <p:sldId id="294" r:id="rId29"/>
    <p:sldId id="272" r:id="rId30"/>
    <p:sldId id="269" r:id="rId31"/>
    <p:sldId id="286" r:id="rId32"/>
    <p:sldId id="298" r:id="rId33"/>
    <p:sldId id="299" r:id="rId34"/>
    <p:sldId id="297" r:id="rId35"/>
    <p:sldId id="300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276-EEAD-4855-BD0F-709A27E8143A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5D74-E66C-4031-9656-5BB418E4D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9A07-34E3-43C9-8297-9E3F0E138107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38D6-084E-4ABD-9BC1-852B6A53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s_6QW9sNPE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x57G0gV7zV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O3lapIK7u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RG9kR3rYZ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CtnEwvUWDo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VX98aiYpmW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xNbVjCdvrd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eMJiFa4Mam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raQpDDU4xm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Q9L7ZQPc8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PdoBOeU6Y" TargetMode="External"/><Relationship Id="rId2" Type="http://schemas.openxmlformats.org/officeDocument/2006/relationships/hyperlink" Target="https://www.youtube.com/watch?v=aaxcmEvfnD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ij6jMchYyF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dc.gov/vaccines/hcp/vis/vis-statements/dtap.pdf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2.baby-connect.com/images/baby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pediatrics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Chapter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percentiles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baby growing normally?</a:t>
            </a:r>
            <a:endParaRPr lang="en-US" dirty="0"/>
          </a:p>
        </p:txBody>
      </p:sp>
      <p:pic>
        <p:nvPicPr>
          <p:cNvPr id="5" name="Content Placeholder 4" descr="Image result for growth percentile chart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CPR</a:t>
            </a:r>
            <a:endParaRPr lang="en-US" dirty="0"/>
          </a:p>
        </p:txBody>
      </p:sp>
      <p:pic>
        <p:nvPicPr>
          <p:cNvPr id="5" name="Content Placeholder 4" descr="http://www.life-save.org/main/wp-content/uploads/2012/12/Child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40" y="990600"/>
            <a:ext cx="53592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urine collector</a:t>
            </a:r>
            <a:endParaRPr lang="en-US" dirty="0"/>
          </a:p>
        </p:txBody>
      </p:sp>
      <p:pic>
        <p:nvPicPr>
          <p:cNvPr id="5" name="Content Placeholder 4" descr="https://encrypted-tbn2.gstatic.com/images?q=tbn:ANd9GcRBNHoFc01viSSGk0EXCgE2am5QhSBMdvR61FXFGtlp8NMQLBPv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7" y="1219200"/>
            <a:ext cx="5929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OK to Immunize with a: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A</a:t>
            </a:r>
            <a:r>
              <a:rPr lang="en-US" dirty="0" smtClean="0"/>
              <a:t>) cold?   yes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B) </a:t>
            </a:r>
            <a:r>
              <a:rPr lang="en-US" dirty="0" smtClean="0"/>
              <a:t>Ear infection?  yes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C)Low grade fever?  Yes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2.  Kids should get a </a:t>
            </a:r>
            <a:r>
              <a:rPr lang="en-US" dirty="0" err="1" smtClean="0"/>
              <a:t>Hep</a:t>
            </a:r>
            <a:r>
              <a:rPr lang="en-US" dirty="0" smtClean="0"/>
              <a:t> A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If fussy give </a:t>
            </a:r>
          </a:p>
          <a:p>
            <a:pPr marL="1314450" lvl="2" indent="-514350">
              <a:buAutoNum type="arabicPeriod"/>
            </a:pPr>
            <a:r>
              <a:rPr lang="en-US" dirty="0" smtClean="0"/>
              <a:t> </a:t>
            </a:r>
            <a:r>
              <a:rPr lang="en-US" u="sng" dirty="0" smtClean="0"/>
              <a:t>Tylenol</a:t>
            </a:r>
          </a:p>
          <a:p>
            <a:pPr marL="914400" lvl="1" indent="-514350">
              <a:buNone/>
            </a:pPr>
            <a:r>
              <a:rPr lang="en-US" dirty="0" err="1" smtClean="0"/>
              <a:t>2.If</a:t>
            </a:r>
            <a:r>
              <a:rPr lang="en-US" dirty="0" smtClean="0"/>
              <a:t> tender use a 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u="sng" dirty="0" smtClean="0"/>
              <a:t>cold </a:t>
            </a:r>
            <a:r>
              <a:rPr lang="en-US" u="sng" dirty="0" smtClean="0"/>
              <a:t>compress</a:t>
            </a:r>
          </a:p>
          <a:p>
            <a:pPr marL="914400" lvl="1" indent="-514350">
              <a:buNone/>
            </a:pPr>
            <a:r>
              <a:rPr lang="en-US" dirty="0" smtClean="0"/>
              <a:t>3. </a:t>
            </a:r>
            <a:r>
              <a:rPr lang="en-US" dirty="0" smtClean="0"/>
              <a:t>If spots develop give </a:t>
            </a:r>
            <a:r>
              <a:rPr lang="en-US" u="sng" dirty="0" smtClean="0"/>
              <a:t>Tylenol </a:t>
            </a: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Keep </a:t>
            </a:r>
            <a:r>
              <a:rPr lang="en-US" dirty="0" smtClean="0"/>
              <a:t>him home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He is contagious</a:t>
            </a:r>
          </a:p>
          <a:p>
            <a:pPr marL="914400" lvl="1" indent="-514350">
              <a:buNone/>
            </a:pPr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MMR</a:t>
            </a:r>
            <a:r>
              <a:rPr lang="en-US" dirty="0" smtClean="0"/>
              <a:t> can cause a fever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None/>
            </a:pPr>
            <a:r>
              <a:rPr lang="en-US" dirty="0" smtClean="0"/>
              <a:t> 5. </a:t>
            </a:r>
            <a:r>
              <a:rPr lang="en-US" dirty="0" smtClean="0"/>
              <a:t>If fever develops give </a:t>
            </a:r>
          </a:p>
          <a:p>
            <a:pPr marL="342900" lvl="1" indent="-342900">
              <a:buNone/>
            </a:pPr>
            <a:r>
              <a:rPr lang="en-US" dirty="0" smtClean="0"/>
              <a:t>	</a:t>
            </a:r>
            <a:r>
              <a:rPr lang="en-US" u="sng" dirty="0" smtClean="0"/>
              <a:t>Tylenol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</a:p>
          <a:p>
            <a:pPr marL="342900" lvl="1" indent="-342900">
              <a:buNone/>
            </a:pPr>
            <a:r>
              <a:rPr lang="en-US" dirty="0" smtClean="0"/>
              <a:t>		a) </a:t>
            </a:r>
            <a:r>
              <a:rPr lang="en-US" dirty="0" smtClean="0"/>
              <a:t>There is a  very small risk </a:t>
            </a:r>
            <a:endParaRPr lang="en-US" dirty="0" smtClean="0"/>
          </a:p>
          <a:p>
            <a:pPr marL="457200" lvl="1" indent="-457200">
              <a:buAutoNum type="arabicPeriod" startAt="5"/>
            </a:pPr>
            <a:r>
              <a:rPr lang="en-US" dirty="0" smtClean="0"/>
              <a:t>If </a:t>
            </a:r>
            <a:r>
              <a:rPr lang="en-US" dirty="0" err="1" smtClean="0"/>
              <a:t>DTaP</a:t>
            </a:r>
            <a:r>
              <a:rPr lang="en-US" dirty="0" smtClean="0"/>
              <a:t> leads to child collapsing and crying constantly </a:t>
            </a:r>
          </a:p>
          <a:p>
            <a:pPr marL="857250" lvl="2" indent="-457200">
              <a:buAutoNum type="arabicPeriod" startAt="5"/>
            </a:pPr>
            <a:r>
              <a:rPr lang="en-US" u="sng" dirty="0" smtClean="0"/>
              <a:t>Go to Emergency Room</a:t>
            </a:r>
          </a:p>
          <a:p>
            <a:pPr marL="457200" lvl="1" indent="-457200">
              <a:buAutoNum type="arabicPeriod" startAt="5"/>
            </a:pPr>
            <a:r>
              <a:rPr lang="en-US" dirty="0" smtClean="0"/>
              <a:t>The common name for Acetaminophen is </a:t>
            </a:r>
            <a:r>
              <a:rPr lang="en-US" u="sng" dirty="0" smtClean="0"/>
              <a:t>Tylenol </a:t>
            </a:r>
            <a:endParaRPr lang="en-US" u="sng" dirty="0" smtClean="0"/>
          </a:p>
          <a:p>
            <a:pPr marL="457200" lvl="1" indent="-457200">
              <a:buAutoNum type="arabicPeriod" startAt="7"/>
            </a:pPr>
            <a:endParaRPr lang="en-US" dirty="0" smtClean="0"/>
          </a:p>
          <a:p>
            <a:pPr marL="457200" lvl="1" indent="-457200">
              <a:buAutoNum type="arabicPeriod" startAt="7"/>
            </a:pPr>
            <a:endParaRPr lang="en-US" dirty="0" smtClean="0"/>
          </a:p>
          <a:p>
            <a:pPr marL="457200" lvl="1" indent="-457200">
              <a:buAutoNum type="arabicPeriod" startAt="7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topclassactions.com/wp-content/uploads/2013/11/LawsuitLogosPics_tylenol_tyleno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121025" cy="17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when should a child get sho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239000" cy="12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Immunizations </a:t>
            </a:r>
            <a:endParaRPr lang="en-US" dirty="0"/>
          </a:p>
        </p:txBody>
      </p:sp>
      <p:pic>
        <p:nvPicPr>
          <p:cNvPr id="5" name="Picture 4" descr="Image result for how do immunizations wor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Vaccines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r>
              <a:rPr lang="en-US" dirty="0" smtClean="0">
                <a:hlinkClick r:id="rId2"/>
              </a:rPr>
              <a:t>https://www.youtube.com/watch?v=s_6QW9sNPEY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3.gstatic.com/images?q=tbn:ANd9GcRkLOBv7IfEKXoxqTj_bv-FSa--9InT_oqNLl1Mog3BwAPlCgh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425440" cy="36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Ages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22881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Polio</a:t>
            </a: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r>
              <a:rPr lang="en-US" dirty="0" smtClean="0">
                <a:hlinkClick r:id="rId2"/>
              </a:rPr>
              <a:t>https://www.youtube.com/watch?v=x57G0gV7zV0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s://media.premiumtimesng.com/wp-content/files/2013/01/polio-victim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562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Diphtheria</a:t>
            </a:r>
          </a:p>
          <a:p>
            <a:pPr lvl="3"/>
            <a:r>
              <a:rPr lang="en-US" dirty="0" smtClean="0">
                <a:hlinkClick r:id="rId2"/>
              </a:rPr>
              <a:t>https://www.youtube.com/watch?v=vO3lapIK7uY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://www.healthline.com/hlcmsresource/images/Clinical-Large-Images/648x364_Diphther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5943600" cy="3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Tetanus</a:t>
            </a: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r>
              <a:rPr lang="en-US" dirty="0" smtClean="0">
                <a:hlinkClick r:id="rId2"/>
              </a:rPr>
              <a:t>https://www.youtube.com/watch?v=RG9kR3rYZzA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://www.immunize.org/photos/iframe/sendfile.aspx?fo=images%5Ctetanus&amp;fn=tetanu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the disease game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Why don’t they do it in their sleeve:</a:t>
            </a:r>
          </a:p>
          <a:p>
            <a:pPr lvl="3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https://www.youtube.com/watch?v=CtnEwvUWDo0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5362" name="AutoShape 2" descr="data:image/jpeg;base64,/9j/4AAQSkZJRgABAQAAAQABAAD/2wCEAAkGBxQTEhUUEhQUFRUXFxcXFxQVFxQVFxcUFBUXFxUUFBcYHCggGBwlHBQUITEhJSkrLi4uFx8zODMsNygtLisBCgoKDg0OGhAQGiwkHCQsLCwsLCwsLCwsLCwsLCwsLCwsLCwsLCwsLCwsLCwsLCwsLCwsLCwsLCwsLCwsLCwsLP/AABEIAQMAwgMBIgACEQEDEQH/xAAbAAABBQEBAAAAAAAAAAAAAAADAAECBAUGB//EADoQAAIBAgMFBgUDAwIHAAAAAAABAgMRBCExBRJBUWEGcYGRofATIrHB0UJS4SMy8RSiFRYkM2Jygv/EABkBAAMBAQEAAAAAAAAAAAAAAAABAgMEBf/EACMRAQEBAQACAwEAAQUAAAAAAAABEQIhMQMSQVEiBBMyYYH/2gAMAwEAAhEDEQA/AOM7QVPmi8v/AC65W+5mblou/CzLW16nzNW4+q1Kk3/Td75yXlZ3+xlfI5Vozv5r6fydFsKN1d8Tmr/LHq2/U63s6vlQdRpxWzGAT4ijqyttHFqlG+r4LmcvVq1arbV8+XvIlTr5Y2N9e/2h5YqElr0OSpYGtxTfS+6HlTmspRqJcc4/j63DDxa2nTTSjdZtLLpb+QW6lfwt/wDKat9BoQT6eOfiW50r2b/hrw1FYuUbZmI3fBqS7lr9LnVYWomujt9DkcLR0a4P0/Un75HQYF2VuH2f+RTYOsae9z0JpglIk5DSNGZHfIOfvwAVJfj1AhpVfp7+40qyWvgUZ1rN++f5KGJxNs33XfDogNsTrq/9yRFVE+K8zmqmLzvZeC/LK0sbK/BX5v8AkR46xzXMg2noctLaU118GvqCq7VrReUffdn6C8k6HEQMyth872KEe0c0/wCpT+Xjb8PQ0cLjIVVvQd/fEnTV/wDTR5egjQ3RBpuS2jCzvxu813lOafw1zu/RP+S7tm8Wl3teOlvUDRp3p9zfvzudFc3Kju2UO778TrOzbvC/X7nLuGV+UfudT2VX9NB0rhrYqjf+SFDAxWdkn0yNBwugSiZ60gtKKSJSpRfArplmlUQpaLFatg4vWK8gMsIuCNlRT4DuiuRVgjKpUEtCxTj78QtahbQEpE6dWosdcLMakGUBlKina3T/AABqssyplWqrAFaSKdfDp6lucx6SuLQo09mR/Vd9L5Bo7Kp/tX1NrDUE1oSqUktSi1jwwUE7qKuTrYSMlmi3UiivOVg+wxi4rZEM/lXlf00Rk0cH8Od4za6Xv4M6ucrlSpQuyOlyoRquwiwqPcIjyWuW7VUm5K36VHy0T9Slsuqn0W/az62ub/aKjeU/3WSXdxONw03GMl1v/u/wdXTm4XsTUTuuHDzf5Oi7Kf8AbRx0qufidZ2Wn8tur+pPXprx7ddSWQ2IoPVD4aWha1RC2HVqW1y6k6M8yrt6VTNJZdFd/U5mntqpTy1S5vTmr8Q5O16JQnwLLqK3ccFDtja14PTnwCrtRKSaVOzSbd29Fk9FzyKKeXYTncrqizHw9etN6wj0UXfjzfT1N3BQt+pyfF8PAi+1dTIhRNGlG5RUczRw6BB5wMvFmtWM+ULtE2qkUXhW30WYWKRaxtNuLinuvg/yclisfXpSs92a13tMlxy/BU8nPTr8LW3Qlepc5Cn2qpq6kpK2WVmWY9raL/d5F1n+tmrIqORjYjtNT4KTfh+R9nbQdZ8I8k3r3Mz68NJ5bdNXCRohsJhHxLVSmkg0lP4Qwa6ESTM25hl8W74x/J5xj6LhOSfN+R63tKkpWfRI4ntLszeUqqWS+lrM7LPDj46yuPlH0y8jo+y9XNrxMWhBWLmxp7tVLnkZX+Omf16BCrZF3DVk0ZlCeVg9P5dOZm35m+GhUppmNi+zdKpwtxaXF9TTp4jMPTmmEpXjqOfh2Xpxay5c+HDuzLlDZEI3aWcr37m27eps7jYWOHvqO2F5Z9HC8kXY0t1FqNO2hXxDJ0qrWzuXsOijSldmhSQtGFVK6jmHqsDFkW+VQStTujLxGCT4a69yNimNVo8i+Ov6VjjsT2TpybfzK7vl76vzK1bsdT4OXF+uXlc7XdJKKNPsny4ap2OTldSyeqfr46nQbJ2LGlHd17/obSpoduxn1VTQowUdAVeWROrUKNeoQr6oOQwC7EGm0sS7pRSzeSB7SwCWGlHnHXvKbVSEt5Sd1o3n9bj4zbDlScJ5S4NLJ/g6ufn568OLv/T98vP5YezaKy+WSfJ6+JrKldy8fQyMZlJ95F9tuZ4d1hZZLuLUjL2W704dyNKDE6fjicWHoyaBxCwRLpnppUJlqnIzaBpYeAsY98yD7uRkbRrZ7q1Zs1XZGBTpNy3nxG5/0ehSsg8IsnTRZgo8WReTnStLTMqxqWkX6zM2pT4kWWKnlr0o3zJTK+y6l459xami5PCZ7xXm7EFJA6k2VqlRhjefHq3KqU61cC6pVqVOIKnx4M6zASmQpkKktUCe4i59RFZ11yEJk13i1J/ZgZ01KLuQppSjzI1Kbjms1y/BnLP1fXN/GDi8O6b3kvld79HzOcxbTTa6M7WrNONuJyVSlaco8He3e819zon4zv629hVL0od1vJs2YSOa7PVv6dn+mTXLXP7nQ0pFX22+P/iuUpMPCBVplykJr6WKKNfDaGfh2XovITD5LqWKzTRkKq18qtfrw/JpVZFOs78C/Dn0F1pRfzJW/dH7rgTeKC0aXMLDDxvohYWqLxU28qcpLn8q+ruFda6eTTXBlupBrQFTwd3eTv04E2RUo+zYWhfnmWqgy0GbyCQ571RxJnVV39DRxTKNSSE7OL4V5IG9As2wD1BVpSsVa9W1wlaVn6GZjqwqxs1UliM3kIxp7WSbVnqIPp0x/wByO9p4W2ccugSUn+qOXT8B8M97NMtqnfUxkbXr+sapQjJPr7RwuPrv4so2d4NJ30a4Ne+J6HjMLndZPocj2m2ZKL+Os1a01y6+pfx3LiO5c2KGxqm7UlHW9mvv76HSUpHH0ZveUlw+lrnUYOrdJrib9H8N/GtCRepGXRbNPDMTXr0v0i0qhSjoDqYhRWbE575Wa1awCM8zIxO2YK+aM6W3U3beUfv4h5Pn4rXaKY9Oqr29TnMLtdq287r3oWP+NWb3YrveYvKr8FdBKQozMBbaT/uL9HFp8SfKOvjsakZjtopU6xJTZSYWJM2rG2hp1JZlKvTHW/HeeFKrPQr1JB6sHfoQqiV11FDETujA25i9yDfHReOhu43JHC9p8XvTUFos33vT0+o+Z9qy+TvOWYp9BDbwx1OF7PRwLjpddwVVJrr6M04xyBVIHn5Y7ftLfKpTrxeWneAx9FShKLV0015lpYdO9yu6mTi9Vl4cGMbl8PJ6zcZOLycZNeC0fhn4M2dkY2/yvXVfdFTb1H/qZpd/mkChh5JKay92TRvu8p5/x6dthp3NPDSfI5fYuOUlbRrJrk/wdHhJkt+r4alMHiKCeo8JjuQqw/WVXwCfeynU2OnwN1wGUR7WnPy3lzq2JdfLdZ8HYFPZco3SlK3H+Dp3DkNG6f21Qa3nzxy3/DJcW8+rC0MPVi/lm+5q/cdBiYuTvZdwoUMs8mLafXyc2K2CxVVW343524d6NmjNPMrwSJQyDdcvU/g8qhXqTuTqSKtWeQxEKrKlWROpUMvH4tRi23ZJXuI6p9oMeqcHJ58lzfBHARblK8tW7t82y5tTHuvO+e6v7V9ZPqVoRz+5vxzkcvfX2qNhFpR6IQ/sn6vW6HaKjL+2az4N2fkyytox5rzMDE9mKTzi5R8mVJ9n/h/NGXzLNZcUctvX8ds5+O/rr1W3kZ1TKXf9iOz8WpQV8nxTI42pa3vgFTOcuObxuznOvKWVm16JE6+CskuHTkakKDs3xbuHpU00aT0m3y5ajs2W8pp7rzs+efHobOExTT3Zrdly4PrF8TSdBLuHdCMluzV+T496fMmxc6FoYgt75j1MJOGl5x/3Lv8A3E8NjL5fxbvXAWned8xsQmFjG5To1LlylIqM7BlQFPCh6LJzYanGfKi0AmaU7FKuKqmgbw6rApyAyqCUs1KhTr1ANXE9TndsdooQyT3pftj93wH79D17aePx8YJyk0kuJxm1MdOu+Kp8FxlbRvp0AVMTOvNObtG+UeC7y7jLOXyve6+BpJ9Z/wBseu/t4npkVI7qFhuN+78/YLWpZ3d/HkMtfUrfDPPKzBZIRXdRiI+lV9o9hkM6QVwEiNbMrCuza4rVE6sd6SV8/d2X6mGjPVZ89H5hKOEjHRa6t5vzIutdn/qrDD2QN07M0ZQBTgVOmdiokO4B/hEXErdJKnK4LF7PhU1VpfuWT/kWgeFQMLcYM6tTDytU+aHColp/7r7mthsWmk079xYqJSVmrriYlfY04Pew8rcXTf8Aa+7kTmNJ1L7dDTxCCKvc5J7Vqwf9SjNdY5ob/mKHFTXTdYbFfT+OqnXKdWtmYL7Tw4Kb7o/lld7Tr1XalSav+qenkLS+ue2zjMXGCvJpLqc/iNuSllSg5dXdL35F3C7CcnvYibm/28EaFWlGKtFJLoPKj7z1HIY6nXmnvysn+lZfQ5idNp6Ho9ajvXyMPH7OXLufiXx1jP5Ofs5qir63NXCbqTdtPPTmyf8AofAeNDdabd4vVfUq3U5jOr1N55ZA5xa4c/L3cvywlm7aN+/fUDK17cLe2L16LN9qdhE3hnyYivtBle0xzyFCHAsUqZOStrqc32b4DCnnYlukoMnGIW6rMC3ATiWpRISQDVfdISXQNYSiOUrFKcAUomlKlcrzosuVFVVW4BYVCFWkBaK0sX42ZCdKPJeRUhVaZYjVDSwnh4cIxXghpRyJqQ0pcxaLNVrZgatO5cauR3CbTipHD8yvWweuX8mnJWGavwM9xeMCvgXa2qKtfAK1rHRVKN+JVrUVpxNJSxyVehbLkZlaNnp7zyOux2Bt0436e7GLi8HdadfMcovKh8ZchgkabS0EGxPl7VGJCtEMmM2jIS+VTQNFjzQNtDa+0pO5GUCdNDyAvSv8OwxZTITiA0JxGdMMoDSyBNVZ0ivUol5xISRWjGbOiQUWi9KIJ0xarAkxIJ8Mkok6MCegromyEbcQ0YU2hr5ZEmM4iOAzWZCVHjoyw0FUFbQcOs6pS3l8yMnG4XdeXtHTyo5FWrRvk0OiOS/0/f5iN57MXu4h7R/i7GEh5WAxfkSTuwZYdog4BbiSzuGKlJQIsI6hAQQi3xRNsdyHQCmISRIaAFgSQOTuGnkBaA4FNA5BZRIaCUZxIsmpCkBaHuEHEmRuIIpjPUkx3GwK8GSJKVhIkkMalTfEjVsxwaGJEtwQwg+xfVpSVx6cBNElFlMpfB0FUGCUrMJ8UDunlAHukoK4WEBDcVxXDSWYyzDD0O4zYpIjKIGjJDKmEQ6DC1WlGxCUblwHJchYeqrgMrB+8i6YCq0kDZYnHMUooQVrDhJRGcQw9QaCWGWpKMgg1FxZBsNBkKsRU5QlSfP6CCXEJW1oRncLGoVoOxOM7s1YWDsSSGvkOMJXJXIonYQ0nIhJkrDOIAJXJXHnAdRyBSDHZLdG3QSHIUibiQYjRuRY8URkwAc1cZQCkRDQ3AFJh5At2+oHKaCGauTasQAtSsKSTIzkMmIaZxETuIR/ao4ivbIjSqMHOOZYjAa/Ei5RldB4oFQjZBY5mjKpbpNSIonFgDWE0SJbogE0LQdxEwM2o8UMmxRY0hu9xWCSkQlmBhziBlEsuIOUbCAAphpxAyYhA4rMaSzCN2BzYGV8wdREkyExEhLIZzHuAk7CoG32IF8V8hg012UUHw8EIQzvpYYWOiEItKZJCEBHiEihxAVQqkGxCFTiFUVMQgP8KogYhAIlwZCoIQBGYCaHEKhGwGohxAcCjoNcYQHUKoCsOIRQkIQg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QTEhUUEhQUFRUXFxcXFxQVFxQVFxcUFBUXFxUUFBcYHCggGBwlHBQUITEhJSkrLi4uFx8zODMsNygtLisBCgoKDg0OGhAQGiwkHCQsLCwsLCwsLCwsLCwsLCwsLCwsLCwsLCwsLCwsLCwsLCwsLCwsLCwsLCwsLCwsLCwsLP/AABEIAQMAwgMBIgACEQEDEQH/xAAbAAABBQEBAAAAAAAAAAAAAAADAAECBAUGB//EADoQAAIBAgMFBgUDAwIHAAAAAAABAgMRBCExBRJBUWEGcYGRofATIrHB0UJS4SMy8RSiFRYkM2Jygv/EABkBAAMBAQEAAAAAAAAAAAAAAAABAgMEBf/EACMRAQEBAQACAwEAAQUAAAAAAAABEQIhMQMSQVEiBBMyYYH/2gAMAwEAAhEDEQA/AOM7QVPmi8v/AC65W+5mblou/CzLW16nzNW4+q1Kk3/Td75yXlZ3+xlfI5Vozv5r6fydFsKN1d8Tmr/LHq2/U63s6vlQdRpxWzGAT4ijqyttHFqlG+r4LmcvVq1arbV8+XvIlTr5Y2N9e/2h5YqElr0OSpYGtxTfS+6HlTmspRqJcc4/j63DDxa2nTTSjdZtLLpb+QW6lfwt/wDKat9BoQT6eOfiW50r2b/hrw1FYuUbZmI3fBqS7lr9LnVYWomujt9DkcLR0a4P0/Un75HQYF2VuH2f+RTYOsae9z0JpglIk5DSNGZHfIOfvwAVJfj1AhpVfp7+40qyWvgUZ1rN++f5KGJxNs33XfDogNsTrq/9yRFVE+K8zmqmLzvZeC/LK0sbK/BX5v8AkR46xzXMg2noctLaU118GvqCq7VrReUffdn6C8k6HEQMyth872KEe0c0/wCpT+Xjb8PQ0cLjIVVvQd/fEnTV/wDTR5egjQ3RBpuS2jCzvxu813lOafw1zu/RP+S7tm8Wl3teOlvUDRp3p9zfvzudFc3Kju2UO778TrOzbvC/X7nLuGV+UfudT2VX9NB0rhrYqjf+SFDAxWdkn0yNBwugSiZ60gtKKSJSpRfArplmlUQpaLFatg4vWK8gMsIuCNlRT4DuiuRVgjKpUEtCxTj78QtahbQEpE6dWosdcLMakGUBlKina3T/AABqssyplWqrAFaSKdfDp6lucx6SuLQo09mR/Vd9L5Bo7Kp/tX1NrDUE1oSqUktSi1jwwUE7qKuTrYSMlmi3UiivOVg+wxi4rZEM/lXlf00Rk0cH8Od4za6Xv4M6ucrlSpQuyOlyoRquwiwqPcIjyWuW7VUm5K36VHy0T9Slsuqn0W/az62ub/aKjeU/3WSXdxONw03GMl1v/u/wdXTm4XsTUTuuHDzf5Oi7Kf8AbRx0qufidZ2Wn8tur+pPXprx7ddSWQ2IoPVD4aWha1RC2HVqW1y6k6M8yrt6VTNJZdFd/U5mntqpTy1S5vTmr8Q5O16JQnwLLqK3ccFDtja14PTnwCrtRKSaVOzSbd29Fk9FzyKKeXYTncrqizHw9etN6wj0UXfjzfT1N3BQt+pyfF8PAi+1dTIhRNGlG5RUczRw6BB5wMvFmtWM+ULtE2qkUXhW30WYWKRaxtNuLinuvg/yclisfXpSs92a13tMlxy/BU8nPTr8LW3Qlepc5Cn2qpq6kpK2WVmWY9raL/d5F1n+tmrIqORjYjtNT4KTfh+R9nbQdZ8I8k3r3Mz68NJ5bdNXCRohsJhHxLVSmkg0lP4Qwa6ESTM25hl8W74x/J5xj6LhOSfN+R63tKkpWfRI4ntLszeUqqWS+lrM7LPDj46yuPlH0y8jo+y9XNrxMWhBWLmxp7tVLnkZX+Omf16BCrZF3DVk0ZlCeVg9P5dOZm35m+GhUppmNi+zdKpwtxaXF9TTp4jMPTmmEpXjqOfh2Xpxay5c+HDuzLlDZEI3aWcr37m27eps7jYWOHvqO2F5Z9HC8kXY0t1FqNO2hXxDJ0qrWzuXsOijSldmhSQtGFVK6jmHqsDFkW+VQStTujLxGCT4a69yNimNVo8i+Ov6VjjsT2TpybfzK7vl76vzK1bsdT4OXF+uXlc7XdJKKNPsny4ap2OTldSyeqfr46nQbJ2LGlHd17/obSpoduxn1VTQowUdAVeWROrUKNeoQr6oOQwC7EGm0sS7pRSzeSB7SwCWGlHnHXvKbVSEt5Sd1o3n9bj4zbDlScJ5S4NLJ/g6ufn568OLv/T98vP5YezaKy+WSfJ6+JrKldy8fQyMZlJ95F9tuZ4d1hZZLuLUjL2W704dyNKDE6fjicWHoyaBxCwRLpnppUJlqnIzaBpYeAsY98yD7uRkbRrZ7q1Zs1XZGBTpNy3nxG5/0ehSsg8IsnTRZgo8WReTnStLTMqxqWkX6zM2pT4kWWKnlr0o3zJTK+y6l459xami5PCZ7xXm7EFJA6k2VqlRhjefHq3KqU61cC6pVqVOIKnx4M6zASmQpkKktUCe4i59RFZ11yEJk13i1J/ZgZ01KLuQppSjzI1Kbjms1y/BnLP1fXN/GDi8O6b3kvld79HzOcxbTTa6M7WrNONuJyVSlaco8He3e819zon4zv629hVL0od1vJs2YSOa7PVv6dn+mTXLXP7nQ0pFX22+P/iuUpMPCBVplykJr6WKKNfDaGfh2XovITD5LqWKzTRkKq18qtfrw/JpVZFOs78C/Dn0F1pRfzJW/dH7rgTeKC0aXMLDDxvohYWqLxU28qcpLn8q+ruFda6eTTXBlupBrQFTwd3eTv04E2RUo+zYWhfnmWqgy0GbyCQ571RxJnVV39DRxTKNSSE7OL4V5IG9As2wD1BVpSsVa9W1wlaVn6GZjqwqxs1UliM3kIxp7WSbVnqIPp0x/wByO9p4W2ccugSUn+qOXT8B8M97NMtqnfUxkbXr+sapQjJPr7RwuPrv4so2d4NJ30a4Ne+J6HjMLndZPocj2m2ZKL+Os1a01y6+pfx3LiO5c2KGxqm7UlHW9mvv76HSUpHH0ZveUlw+lrnUYOrdJrib9H8N/GtCRepGXRbNPDMTXr0v0i0qhSjoDqYhRWbE575Wa1awCM8zIxO2YK+aM6W3U3beUfv4h5Pn4rXaKY9Oqr29TnMLtdq287r3oWP+NWb3YrveYvKr8FdBKQozMBbaT/uL9HFp8SfKOvjsakZjtopU6xJTZSYWJM2rG2hp1JZlKvTHW/HeeFKrPQr1JB6sHfoQqiV11FDETujA25i9yDfHReOhu43JHC9p8XvTUFos33vT0+o+Z9qy+TvOWYp9BDbwx1OF7PRwLjpddwVVJrr6M04xyBVIHn5Y7ftLfKpTrxeWneAx9FShKLV0015lpYdO9yu6mTi9Vl4cGMbl8PJ6zcZOLycZNeC0fhn4M2dkY2/yvXVfdFTb1H/qZpd/mkChh5JKay92TRvu8p5/x6dthp3NPDSfI5fYuOUlbRrJrk/wdHhJkt+r4alMHiKCeo8JjuQqw/WVXwCfeynU2OnwN1wGUR7WnPy3lzq2JdfLdZ8HYFPZco3SlK3H+Dp3DkNG6f21Qa3nzxy3/DJcW8+rC0MPVi/lm+5q/cdBiYuTvZdwoUMs8mLafXyc2K2CxVVW343524d6NmjNPMrwSJQyDdcvU/g8qhXqTuTqSKtWeQxEKrKlWROpUMvH4tRi23ZJXuI6p9oMeqcHJ58lzfBHARblK8tW7t82y5tTHuvO+e6v7V9ZPqVoRz+5vxzkcvfX2qNhFpR6IQ/sn6vW6HaKjL+2az4N2fkyytox5rzMDE9mKTzi5R8mVJ9n/h/NGXzLNZcUctvX8ds5+O/rr1W3kZ1TKXf9iOz8WpQV8nxTI42pa3vgFTOcuObxuznOvKWVm16JE6+CskuHTkakKDs3xbuHpU00aT0m3y5ajs2W8pp7rzs+efHobOExTT3Zrdly4PrF8TSdBLuHdCMluzV+T496fMmxc6FoYgt75j1MJOGl5x/3Lv8A3E8NjL5fxbvXAWned8xsQmFjG5To1LlylIqM7BlQFPCh6LJzYanGfKi0AmaU7FKuKqmgbw6rApyAyqCUs1KhTr1ANXE9TndsdooQyT3pftj93wH79D17aePx8YJyk0kuJxm1MdOu+Kp8FxlbRvp0AVMTOvNObtG+UeC7y7jLOXyve6+BpJ9Z/wBseu/t4npkVI7qFhuN+78/YLWpZ3d/HkMtfUrfDPPKzBZIRXdRiI+lV9o9hkM6QVwEiNbMrCuza4rVE6sd6SV8/d2X6mGjPVZ89H5hKOEjHRa6t5vzIutdn/qrDD2QN07M0ZQBTgVOmdiokO4B/hEXErdJKnK4LF7PhU1VpfuWT/kWgeFQMLcYM6tTDytU+aHColp/7r7mthsWmk079xYqJSVmrriYlfY04Pew8rcXTf8Aa+7kTmNJ1L7dDTxCCKvc5J7Vqwf9SjNdY5ob/mKHFTXTdYbFfT+OqnXKdWtmYL7Tw4Kb7o/lld7Tr1XalSav+qenkLS+ue2zjMXGCvJpLqc/iNuSllSg5dXdL35F3C7CcnvYibm/28EaFWlGKtFJLoPKj7z1HIY6nXmnvysn+lZfQ5idNp6Ho9ajvXyMPH7OXLufiXx1jP5Ofs5qir63NXCbqTdtPPTmyf8AofAeNDdabd4vVfUq3U5jOr1N55ZA5xa4c/L3cvywlm7aN+/fUDK17cLe2L16LN9qdhE3hnyYivtBle0xzyFCHAsUqZOStrqc32b4DCnnYlukoMnGIW6rMC3ATiWpRISQDVfdISXQNYSiOUrFKcAUomlKlcrzosuVFVVW4BYVCFWkBaK0sX42ZCdKPJeRUhVaZYjVDSwnh4cIxXghpRyJqQ0pcxaLNVrZgatO5cauR3CbTipHD8yvWweuX8mnJWGavwM9xeMCvgXa2qKtfAK1rHRVKN+JVrUVpxNJSxyVehbLkZlaNnp7zyOux2Bt0436e7GLi8HdadfMcovKh8ZchgkabS0EGxPl7VGJCtEMmM2jIS+VTQNFjzQNtDa+0pO5GUCdNDyAvSv8OwxZTITiA0JxGdMMoDSyBNVZ0ivUol5xISRWjGbOiQUWi9KIJ0xarAkxIJ8Mkok6MCegromyEbcQ0YU2hr5ZEmM4iOAzWZCVHjoyw0FUFbQcOs6pS3l8yMnG4XdeXtHTyo5FWrRvk0OiOS/0/f5iN57MXu4h7R/i7GEh5WAxfkSTuwZYdog4BbiSzuGKlJQIsI6hAQQi3xRNsdyHQCmISRIaAFgSQOTuGnkBaA4FNA5BZRIaCUZxIsmpCkBaHuEHEmRuIIpjPUkx3GwK8GSJKVhIkkMalTfEjVsxwaGJEtwQwg+xfVpSVx6cBNElFlMpfB0FUGCUrMJ8UDunlAHukoK4WEBDcVxXDSWYyzDD0O4zYpIjKIGjJDKmEQ6DC1WlGxCUblwHJchYeqrgMrB+8i6YCq0kDZYnHMUooQVrDhJRGcQw9QaCWGWpKMgg1FxZBsNBkKsRU5QlSfP6CCXEJW1oRncLGoVoOxOM7s1YWDsSSGvkOMJXJXIonYQ0nIhJkrDOIAJXJXHnAdRyBSDHZLdG3QSHIUibiQYjRuRY8URkwAc1cZQCkRDQ3AFJh5At2+oHKaCGauTasQAtSsKSTIzkMmIaZxETuIR/ao4ivbIjSqMHOOZYjAa/Ei5RldB4oFQjZBY5mjKpbpNSIonFgDWE0SJbogE0LQdxEwM2o8UMmxRY0hu9xWCSkQlmBhziBlEsuIOUbCAAphpxAyYhA4rMaSzCN2BzYGV8wdREkyExEhLIZzHuAk7CoG32IF8V8hg012UUHw8EIQzvpYYWOiEItKZJCEBHiEihxAVQqkGxCFTiFUVMQgP8KogYhAIlwZCoIQBGYCaHEKhGwGohxAcCjoNcYQHUKoCsOIRQkIQg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xQSEhQUEhQVFRQXFxQUFBUUFBQUFBcVFBQWFxQUFBQYHCggGBolHBQUITEhJSkrLi4uFx8zODMsNygtLisBCgoKDg0OFxAQGiwkHBwsLCwsLCwsLCwsLCwsLCwsLCwsLCwsLCwsLCwsLCwsLCwsLCwsLCwsLCwsLCwsLCwsLP/AABEIAQMAwgMBIgACEQEDEQH/xAAbAAABBQEBAAAAAAAAAAAAAAADAAECBAUGB//EADwQAAIBAgMFBAYKAgIDAQAAAAABAgMRBCExBRJBUWEGcYGREyIyobHRI0JSYnKSweHw8RSyc6IzU4IH/8QAGAEBAQEBAQAAAAAAAAAAAAAAAAECAwT/xAAgEQEBAQEAAgMBAQEBAAAAAAAAARECITEDEkFRE3Ey/9oADAMBAAIRAxEAPwDBhAPTgThTDQgcGihELGBKEAsYlVGMSdiaQ6iBGmtR4onTWo6jkBFLMJYSgSSAjYexOwrBEUiFswkhRiA0UMycFkLdKBOJGwfdIyiFV5oC4lmUSEogVJxATgXnEDOBRlYinYo0V/5F91+/U2cRTyM7Dw9eS5xYR5yhic42bXJ2EbMetwgHjAlGARI4iMIhEhKIRRCmSJbpJIkkAOCzfcTgh4rPwHggFYdIkkNOSSu3ZAKwy5mdiNv0Iuzmr9Liht2i/rrxGwytBRJ2B4bEwmrxkmHsEQisvEViSWXiPYqh2IyQVobdAA4kZRLEkQlECtKIOcS04gpRKKNWBn0ofSeDNerAoqH0i7mVHmWNsqk1bSUlpykxxbUkvTVf+Sf+zEdsg9dSJxRCP81CRkufvPLonYkkRX80JoaqSJJEUiSQ0JLND00JIZ5K/LqgKu1doKjHnJ5RitW/kcVtTF1KjvUk3yinaK8C/jMQ6knUf1soLlBaeeviCo4dy1zRn3XfjhiRhJ8Aios347JWquNLZzszTpZGJQrzpu8XbuOl2X2k0jU7r/MxqmDtdNfzgVp4VruDneJXouGxEZxTi8rssWOA2PtSVGSTfq3zXyO7o1d5JrNPNFlcbzidhNCz5Cb6MIg0M0SGYA3EHKIVshJlFaoihiaipxnUlpFN+Ro1XZZ5HGdttob1Lcg/Vur6ptp5eGRZ5HD1vWlKT1bbfe3cRKwjoj2hIjSVtSEajXG/f8ycMSuKPOuDKpEJGUehCNnyYnRTBg8UuhJRRU/x+VxnSa4sq4tuBQ21Jxozzavux/O1F/FhIvq/Mqbci/RN3eThx+8iUk8sKnHel0WRt4TDZGTgWbeEqiPZngaFETwxZtcjUqZGtYy1l16Bn16F8jbrSTXUotZlZvhzGPobtmdL2T2g3Bwd3bNdxkbQhd2LnZSSjOTem7a3iZ/We/TrIuT6E7c38AH+RJ+yrd5H0berK4pTrpaXfwB+mb0t7x3C3AjTbzsiKa0uMrdyX6g6kurCTi+LAtFMU8Tf+zhu1TsrWteSfuZ3tak3q7I4XtnR3XBpppvVO/DjyOkZc5YQRRHDWPW5xyIqIVy03l4oJGnxWhxFdU3wyCRqTXUobR2t6OW5CO9Na3dox6Pm+hnSxteX191fcil73dk105+PqukhiJcgixHNM5Tdm9Z1L/jlb3MNDCS+1P8APL5l1r/J0srPgZXaHERjT3brfk4JRvnbeV3bwKKw1T/2VPzz+ZVxNFJrezm3dyecrJc3n9kNc/F5WFilSSSTk3qlou96E8Ft5SydOUW1dO2WtrPl3BsHQlK1skExmDSko3fBuTenRLgXZI6Xm7PLTw2LTjdg8djadOO9K9rXds7LmyrPBuFt3PpxDSwalG9rrjGS9xJjFlnoHD4ujWbUMpLVO8ZLvTzA1U1LPTgSWEpRa9RRad04q1mSxEr+GjNpZf1TxNG+hb7L4a0ql/u/qV5VrLm9LLMBh9qypztZ7rtvJpp96J+sdc2zw7BtIDLEcjKjtalJ+2/GMkvO1jRou6vFprmndeaK5ZZ7Tz4sgpa2HdKTIxg72IFucyFSrbJahJUW+hB0LAU613qcZ20p5RfDe/Rnb1oPocp2vh9E7818TfI5OKyQgkErIQax6pPVCUnHNeKCOOZNROTLl8NHee89W233t3NCCt9W/uB06FpOL4Nl2lC70JHs/AYuMpJLLo8mXFTsCxGGTKjxMqeUvWjz4rv5ljNutVJMyNp0V6WD+7L4x/YuU6dR5qOXBPJ+QPFYeXqyasll52+RTnqSrGzqltEBxeKSleTSz46hsDRsVcfsmFSe9JZk/wCvRfrelujXi9HF9L5lujUTjZeJkrY0HfXW+UparjqaVHCOEdW+9394ufjN55QqwUkZlbLI0VGRn498u43E+SFgIvO3Hj+nxGxFJS3ebHp03lZu+jvkkre4txik+5f2RnxIqLZ6fcBeEcXeDcXzi3HztqbKsRqW5BndZa2nXp5OW+uqSf5kv0L+D2xGo1H2JcpavuejA1cO33GfidndCM34+a6Nxf2mDlDq34mNs3aUoNU6rvF5Rk9U+ClzXU3muRXDqWK84pGD2jpqVKd1lZnQzp21MzadK8WmajLzJYKr/JCNyURGP9Ov47f5c/16RCzfJhfRMEoXJRnOPVGXFnY+luzUra696/b4BaTyLtWrCcXGWX6PmUYeq7P9n1DvxfGClPFYVyTXvLsGFnJJZk1rcYajVo5wnJ/dm3JPz08DTwO0YV/o5erNrOLevWD4/Eq1/Wd+HApYvCJ5rJrNNZNNaNMupkrYjF05bsvB8106kqkW3npzOfxGJxNRKM6uSd7qKTduLyNLBYmcVm97vVvgHSb+tWFBJZPMs0tNChDaLX1V5ka20pcIrz/YpbatYp2zuZ+Cpekk5POKyXVlLF46TWcW+53XkRodo1GKjDD1XbnaN3xzNRz62zI6H0C5DuhHic+9t4iXs0oQX3m5v3WFF4metW3SEUvfmxrE46auLoJJyT3UtXJ5eZl0NpqSvFOXhZebHqYKpLdjUnKcL3tK2vC7tn4mjRwiWlia6SZ7V41aj4RXg2M6bz3nc0o07IBVYxqMPHUU0zewlVypwfFxjfvsrmbVp78lFccvmbMadkktFl5GnH5fYcolHGQyZpSRVxEMhHJw9XDO7738RGpVWby4v4jGsi/auuSQWIoxTCKkcENuReqRCWzovTLuDeiFutaFalZ9Si4P1vB8GV6rvK3DU2JVHa0o3RkWtOWtuF+VjLpz1oOJdim22xYmrvTdtEHw1HmajpDU6IeOGLVGl0LCoFNUHTBTp9DSdIaWHuaTWPKkKFM0KuHAzp2BaJSpKwWhCzz8QGHq2djRnTyJWdFdJNDKKXeNhptxV8/2FOoRTVTPxLLM58Fm+g9LBZ3l5cPE0fbFfZ+GftvV5LuL6gEhEdoONu3QZRK9eJcaAVYhliyoK+g5adMRrUabimMoS4MKp9CSqo4qEnImqkuQRVYk1JBQlU5oxttVN2V/urzu/wBjfsjne0c71IwXCO8//p2S/wCrDfHtQwVK+b8TXpUFYp4aOSNSg+ZY7DU4JKwR5EbDOTNRmkEjAhBcw6fQCtWpcilUp3vnmakqfIq16PEq+GPWTi78jZpVU4IzcTAWz5Nrd62JWF/DRk1aK4vuDxwTevkXKMlFJJZIJ6R8iM/aq0KFtFYUoBpVHyBykysh01r4DtEoasTCBuIOcQzIuJUUXSEW9wQ0SSJbiEh0cw24hnQQQVgoX+OuZzmPj9PPpur/AKp/qzqGjla+dWp+OXudv0Dpx7XcJHmXN58CtQLsI5fArrB6T6E31Hp8CWT4FTPKCvwQ8k0glPjkEUb/ACY0xVUlbMDWk+jLUo8LFeqlnkUrMrx1D7Bpq83ysvO/yBYtFrYEcpvql5J/MMd+mukJyItjEcibINk7kXcCMdR2hQvckBBoTiTsJlQKw47YggaJXGQjCpJj3IiQVI5SLvOp/wAlT/eR1RzOEj60/wAdT/eQdOGhh1bMtxlwQGmixT7iusqxBNZWuGovoRoaZhqcAh9xdxJQRLUabtpnzKk0GVPqUq9MvVZFSpd6eKDU8s3EPzDbB0mvvX81+wPExsS2DLOovwv4lcu/TYsOJDXDkTIscZogaGpIaOvn8BAJkWOyLKIiEOUDuPcjYVmc0SHTB3Yt8KJc56Ed2rUX35P8z3v1N3fMbafq1U+El71k/dYN83ys0y5RRQpPIv0JB11eooOl7wFBdS0UtJQIxepJSzE2VNArK5Vk7ZsLippK7e6ubdkc5tDtVhqeSnvvlBb3v0LJasaOJzK2xqlqzT+tH3rP5nKbQ7bTllTpqK5yd35L5mfhu1FVS3nuuSzVk1nbTqjX06c+upfD1m41zzbF9v6s4KNOChP60r735U/1KWE7YYmMk3V3lxjJKz8Ush9K549WGbMLYvailiMvYqfZlx/C+JoVdo0o+3Uiul0ZwXIjmfT2zQbyqx80XadWMs00+5gTZFiYghriEIoA7i9IVMdtKnRV6kkvi+5HMY7ttnanTy5y+SMYslrtFIVzz+HbWqtYRfi0aGE7cU3lUhKPVesvmMX6112XIx+0TaUHGN/Wzt7SVnms81ln58A2H2zRmrxqRt1dvicTt7bUo470kJKSpNejV7xzh63+zNc87cJc8utozyRo4eoYGzdq08Qr01uTvnS1aet4c4/ANjNsQoO1RtPkk2/Il5srrOpXWUJruCYjE7sXJtJLO7aS82ebY/ttN5UI2X2pq7fctEc/tDa1Ws/pakn0vku5LJG58VrPXfMei43ttRp5Jub47tkvO5z+0e39aeVGMYLm/Wl78l5HFuoiLrHWfFzGOvl/kaGO2jVrP6WpKXe8vLRFNgZTYzZ0kk9OV6t9jEW0DuNKVtSonJJjJfz+wSm37K8eA6oN6vwWhA6xO68mWFXcufiDjTS/mYzqIzeN9t893n0Mp/y5awu06tP2JyXc8ihcVjN+KNf612Wze21SGVRKa5rJnSbN7WUa0lHOMnpvc+VzyrfZOFWzusmYvx2L9ua9vEebUu2NZJLJ2SV+eWojOX+M4wcbjJSk5Tk5N+LKUq75NeBHfGOvPEiXu1L0r5skqj/sC5cySN5GdozrMG5XEmJwuScyelvVvsSnKzum01o07fALUruXtO5VURWNMiTqA22xSJKXIoiqbJqkRc2NZkDtcxOaQlSJxo21KgTk3ordX8iUKHF5vqF7hN8xga6RHe5fIUFxfh3Eln3fEAai5dFzRJUY8ESbu7LxYeMRgpyp2EkHmgN8ximbY8ZEiARNiG3kMDAyRCKJpmVPa5C1tPIkmMyiUAiBdSSlkApEuAoEU7ZMqJxYRWfQEOgD0opk91IArcGSb6lEqjASlclIjYBRkMv7I3zJ8OmrIElvdwnm7LzGqV42sn5fzUeNR8Ivxy/sA0KdkLevoRUW/afgskTT5IoHUYNQDMhUAGmMxyNyB7DDXEQDTHRFErkVJCsWsBs6pWdqcW+b4LvZ0mF7Gu15zz5RV/exbIs5t9OSQjsK/ZJJZTfik/gc9tLZsqbs/B8CTqUvNilGdh5LNMhJWeYWGaNsmkPEaQkwHYkxDASuNcViLAUgO855LJcWKtJuyWrLuDwLeSTb5JX+BAOlQSC3sWq+zakFeUJxXNwkl4uxTlBo1DTtX6EkyCYu8IJKwCpmwsnyATFEZMgSkKnByaSzbdkur0MqawjqKfZnJXkr2V9deI5n7jkCzs+mpVIp5ptJ+YhFV6ps+hGKUYpJLRI6DZlCL3m0na1r+PDwEI5T27fJ/wCVbH4iSbSdle1kc92hoxnSnvJO2a4Z+AhFcY8yrvPwHpMQjrES4iQwiiUWSqIQghoDTEIor4d+u+5ntnYbZ1L0NN7ivLd3nxd43d33iEcq1Xd0cHTcZNwi2t5K6TSS0SWh5F/+lbMpUnCdOChKblvbt0nZfZ0XkIRZ7c/1wT1EIR0aqNwc2IQqoyNDs8vpo9FJrvSyEIx0Os3nzEIRz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xQTEhUUExQVFhMXGBgUFxgYFxgbGhgYFxcaFxccGhQaHCggGBolGxcaITEhJSkrLi4uFx8zODMsNygtLisBCgoKDg0OGxAQGywkICQsLCwsLCwsLCwsLCwsLCwsLCwsLCwsLCwsLCwsLCwsLCwsLCwsLCwsLCwsLCwsLCwsLP/AABEIALkBEAMBIgACEQEDEQH/xAAcAAABBQEBAQAAAAAAAAAAAAAEAAIDBQYHAQj/xABCEAABAwICBgcFBQgBBAMAAAABAAIRAyEEMQUSQVFhcQYigZGhsfATMnKywSNS0eHxJDNCYnOCkqJTNENjwgcUFf/EABkBAAMBAQEAAAAAAAAAAAAAAAABAgMEBf/EACURAAICAgICAgIDAQAAAAAAAAABAhEDIRIxBEFRYRMyFCJxBf/aAAwDAQACEQMRAD8A4akkkgBLoejWajGD+Ita47jqtbFuRb4Lni6HRd9m0tAj2TII+8WAOsd4aAfh4qojCKGqKsOHUeWAbwNV4OWyC05btqFDmkO14guEnIgRqkA5DrA+G5eV5IG2zoIEWBAvlxE8LXCDp1SQQblznAjg8NPzE96YF9VqHVvmabcohwFjwEkEKlpkCJ+44duudsbmzyhPwuIljXGSCwB8E3swNtsMye0KOi2WkEGAbzHW1hrG14sXHtQ3YFnhHATEEGAe0vdl2BPdVMMGc+zbsAOvrDMdvb3obBPHXmDcQdtg24HYexQ06gLJuQG57i0Ei0bC8d3FDZSHtr3BkzaTtu7Wv3+akY7hkXH5fDLxQVJski24cwcuWrJ/tVtoTBl7xmf4j9fLxWUpGuOLkyGjgzDhGUf+34d2svcPhSQR/abbDIB4wR4rdYTQQBPcLbjBRtDQDQeduckyfJZ82dH4Y+2UHQnRBa7WcBqzHaCSJ7Ce4LbswLRkLyTPHl4p1CmBb1I9eCnncl2V1pHmHwrQRA90l3eCPqi/ajlu9bFXVa7mj6kHukFV2MfiHiAGBhtYyeVhyvyQmPjfZe1Ma1uZEjZ9TuHFVeP061okuAByndv/AEndIWddot7re2qCDJAy5xf14CVuj9yXOqVHGM3kEjj7pPeVVsOIRpPpXTAMO7cjtsN3E2yMA7cpjektWpIadQbxE9gvHdyWgHRzIgECMoIgcDM9gReE0C1okkz3bdkZpA0/kxeEpOJ64Lt+bj2gOB81pcJhWiDA2Q5vHeO31tunYYC4A7lCymAfXkk2OERU2E2jIkfie7zRVHj5eoCno0ZGSKZh01sq6Balln9OYsN2rS4tsBYLSwNWsWn3G5jed3JXHsyySpGT0zSfVBdq2kRvO4QrLR+H9nSYwxIF+ZufEo3HN6wGwXHPYoSuiC9nl5HugbSP7t/wu8isAt7pI/Zv+F3kVgksgQEkkksyxJJJIAS32DqxTpt3sbNrQL5b41dmzjfArdUmCKc3im2JyEgHdMSWn8FUQJWNmkbkw4G8ZdYm3ZCEwtDqH70w3s1Wnx9ZoukYa4DOHDkXNIM32a8W3JtC7GAbiTlMl1vXJAwEDVhvwO2m3Dj1RZHUqQaCJNrxvs5ufJMrUJaCLyxt+PWd4CD2KbXkjL93GUGTEcyJmyAGNdqMfMXgjZuFr5T9FGfs6N857drTP+BUGLqyBIEODSRMbOFxJA8VHjHdVoaOJ2iXOJz/ALh3qWUi86PYGaTqh+ETtJOfYB4ra9HcBqt14zLvlAHi0oLQWADaFNpGwuPHJvmVpsIyBHEnvv8AVYS7PRxQqIdTbt5+JlTNUNLNFU6RQhtUMa269mMlJC8jgnQjyZ/Q+aidTG0DnEE89/YnTdIuQIicwGNkZSPzTHNOQJHcR5W71KXKL2gOV+WX+WXimtktkdRt/wAPWaGxFYDMxxKB01pplH36jW52HWcY3D8lgOkHTFzSRTp3j3qhk3yIbNt/aFXD5M5ZYo2eP0uwWBnZZpI7wIUWFxGsVz3B4XE19V/tahccrkHuA5LoPRLRLmDrzI2m58TM9izktmuKbato02ApSBKsjStwUNFoEAbEa3JUlQm7KrGU4BXItO6dp0a1Vmo91UOuZhtxI23tGxdnxTdq5J090IG1zWIMPZq2+/cA9x/1VRezLMnxtGZZ0hBN2ESZu6fE7FbYfEa4kZeaGwOAYLlomPuwe0THajgwDIALoimec2CaTP2T/hPksItzpX92/wCE+SwymfZUBJJJKCxJJJIAS2uDfakM/sxv/hi3H3hb+VYpbvROB1XUyZtRDh2xkfHvTT2UotpsLrN1Guz1o1DlkBG+ZnlsUWHJ4Rrat7kiGz8yOqNDpknrOm+0AOc7mOtCdhqcSZyBIHGD9YRZXEGwrJtEwDwNmyb8gShqrZL/ALw6oMjM2B7IPJGAHWEGJcWjtt5KCqYc6IEOeB2AbtvW8UCoCxdEzTsZ1GdhgkW3yR6CMwmjTUIEWIBOcjdP+p/RTspBxFxZoGdzeLAi+RV3gKQLiBlraoNuO3+5KSLxRtmrwUavAWHKZ7/yRzBCDwZAaPXqwCJD/XNYPs9KEdBNIxdWOGM3QVKIU9GpB4TCaFJWEkDKF57JSUhITohUZWDPplC1WFWhTHgFJpCsz+Ka4CzQfiNhzaLeazekn4p1RjSH6hImCGdTbYXGRsTtC6F7EKCrTadiS0Daejk+kNFNLLWIeesd8yL7bAZxlY5yLpLRLX1Guf1wWta6BHuiwI2flmul4vBtjLbPMqhx+BaQ4aoJcZmN2V/W1W8uqJ/jRk7RX6KeWgNsCSZsCQN05D81r6OJ6o3rKUsKQQduRt9FoMDRO1Y3Z0PGlFFrht+9WTIhA0GQjA20q0zJoZVhZnpRowVqTmnd481pXDghsTSkIGkjjjMPqWuCLEbl6VrukmgyZewdbaN/5rIkLqhJSR5ebE8cvor9Ln7N3I+SxC2mmj9m7kVi0p9kwEkkkoLEkkkgBLpdHVqCiGkH7KiCQNzTM8QZXNF1jQ+Cc2nTqMaSNRjiI2aomP8AYqJujr8WHK1/hY6QYDTbq/DwPU3W2qL/AOvrOqgbnZbCLHxlHamsKcZTNuJbPgD3orBYQtJJmXMPeTKjkdk8SRla7IAO502zyGXaUBjXQSYtrT/m2xvxaO9aPF0nar8pEHKefLJUukaRjL3mg/4kj8FfI5JYmOwVMRyAAniIG25ny4K60I0S0jcT9AqfRrXOYYFzq8fdF7dy0XR7AuhutIGqPMEpykVgxvs0FPZw+ieKvELxwTaTDmsWd8UqLTCiR4p9W34ITC1bwMlPiTkmRT5B2HrWUraqApPtnfP6ImmLSqIlFErjsUjUO2oJUntoIhIhxY94sh3Ip2SGqMKlslIBrEKvxFKVYYl5AMx33QFC4JO/j62qbOiMNWQU8Le6sKLADChay9jClpi9skgaLGi8IloQOHKJbUVpmElsl1UypTUNXHAZAqA4sk2Fk3JDUGR4mjKyHSDo8TL2DrbRv/NblrdbND4ugiLadoJqM1xkcL09IY4EQYIhY1dO/wDk3DNaA8ZmWnjYkeS5iuhu9nmShwk4iSSSSEJJJJACXftA1X1aFGnRikDSph1Qi5IYAdX8SuAr6P6I0tTB0iR71JnyBTI7PEX7Gf0S11Fz6NQy5joBnNpy57VoKJlV+lMLFQVIgxB5Kw0QQ9jTMk3/ACXPe6PSmv62QVMADI2O9fUqvxWi2wAdgI71palFV+IpXTozi7ZX6MwLWsaQL5dn6KxZYCy8pMgKQ2sU+RSPNdObUgxsUWoF77O09kJGiSH+2I2ozB1LEm85IBjthEhSyNmxMbjeg5zRs3TCIp1O5V9J/ep6TpIjkmQ4h4fCRO30FA52Vuf4qSmd4hMzr2TU39idrgqAt87KSOxBLSIK+HB3qE4dWIyUBAlQ0NSYBqBSUbKerTCBqnjtQV+wW56kfOqhhUEqeqeqkZ1sipU9baiXtYwSSqmriw2+1DuwL8QZrSKWepJE/FHll9GipR+9Br9N0yYD2djgocZpVoFyhdJYKlSaBSpM1jadUD6LnWNpYqtXcxxLabTk2wI4mB3K4xMMk1HpA3T7SftXQPdaD3keu9YFafTwhxbunyWYW7VHmuTlJtiSSSSASSSSAEvp/ozQnB4f+lS+Rq+YF9J9D9IRhKLXQCKdP5BCmR2eIm7om0rSEaoVR0Urhrn0jm1xI5H85V+cTS1us4c4JHeBYLM6fwMVva4d2cXBzJ3bwudr2j04LkuDNhVYIVZiGILo5plz3GlVEPzHEKzxLYJWido5+LhKmBtbdInJPK8aVDVGiZ5qSm6tlKcl61iC7IHsmF44RfainNsh3nwQOMrEwxn69SjaDh9UIwyiqcJ2OTDHutdNpjuUOuQeHqykebR4IRnQUzdK91Sd9rqCk45KR9WM0yGnZ7rb+UrwmR+SiNTKMlIDaD+iB1Q09v6IOvF7SZRRP5KDEBIa7IsMzsRIdsQ1AXRQZdCJl2eNotNyBMqV6jcU2o9MirAdKR1T/MB3mFncfR1Hu437loMewubxEEdhQGlHNfTkWIF+I2hXB7JnC1o5B0gdNR/9yzK0emT9pU/u+qzi1Z5SEkkkkMSSSSAEvo/QZacLh5aJ9jT2fyBfOC+h9FCcLQv/ANmn8gWWRnZ4fbDG1BrQApX6L1rjqnhHkhsGAOathidyySPRdroqWaDIe1+tJabWAsbHLgVYY8Ij2yhxrrSriRK29gQTY3H1+CjL4T2EIY0SEWIUlIKNr161/mpGT6qhrtn12p+unJAtAjZlEUzC9c0FNDe5Bd2G0iOxP1LIaiYsMvXqFNrQmZvsl5JjnGLleNdPAjevS2SmBBJBtOamYLXPYvdS9kjkmU5WIhRPaFIHKRjUURdEDW5KUusnvAic0JWrQEyG7PWiSc/zSquAEmwVditK06QkkLNaQ0nVrkho1WC8utbemh67Za6V04B1WZysrpXTjjFFpBc49w3ngqYYatVqEe0gEkCYbAkgbjl5o6popuGY4g61Q5uPEKooxy53wfFV9sxmNrS+oc5Lu68eEKnVziKUl3AFUy0Z5cRJJJJFCSSSQAl2Po70ipvoU2B12sa0g52aBkVxxX1GmdVpG4eSias38fK8burOxUMaCj8NiQVyTA6frUzc67dzs+wrT6O6T0nQC4tduNv9sli4tHr4/IxZFXT+zfCttQ+kcXDY3kQs2ekFMC1Rv+QPgFJh8Uap1r6uydvZuTRU+K9lm+qkyvdDulNcgjRYiqpG1EBTqKanVSAMIU1NyFo1VK1w25pATlPYMu7mo2vvCm1rIExxf3pNdNreuKidmn62f0TCjwGLKVtWyHee9eg+vNMqgoVDlmkQe1R4cEox9MxA71RnJ06BQ+0AXU+qYuneyAMkp9QSEESl8ANd8D13LK9INLvadWm2XHsA5laPEyTAyQdfQodcGHJWOLV7MdRY/WD3kl3ZHYNnipKjJJMdbetSNElv8LTl4H8Ldqr8bhnAe6bACeX5QE9nfj/D6RSNp61iqzTZIbqkzuPDjvVriKzWm+fj3Zn8lRaZxGtsiJV4+zh/6Uofjr2Zgfx/C7yVCr+jlU+F3kVQLRniREkkkkUJJJJACW+0XQa6myQPdb5LAroehWfZsuPdHkFEzbD2EnQbH5GEqfRIn+IdyPoPg7ldYMrOztWOL9Fdo/osxl3dY9wVuyhFtiNpNEJ+oiy0kugMiFG5vqEaafBNqM580i1Iry5Pa/8AJLEUyEKXwUF2WlOp4ohtVVFOuUZRqpUKyypuUtKpNkEyqpxUQFhJK8Lo2jNN10gJ2IKTJah7/WxeNBUTnz2JzX2nzTH6CqOI1UZTxAsBmqcVL3IRFGuDlnw2pmc4ey2LBmh674UZxFr2Q5dKDCmeNbfzUuuk0LxyQET8VGaotL4tzyGNtOZGwbVZ4qTkFBS0bmXZqkykZnG0mMBDGgO2uiTxMm5WRx7rFbzS2GgOAGwwuf6Q90roh0ed5V8iqww6tT4XeSz60WE9yp8LvIrOpMxiJJJJIoSSSSAEt/oQlrWg/daRbYQFgF2L/wDN/ZqNQC4pUyeWoJWWR0dHjxtsjY2eassH6CEw4kb9qsMNTWNnoJUWlHJEhtkPQCNptVJktkOooKjEc6mEx1NUHIAfSsgKzArepTKgdQsih2UjhCcyvG1FVqKArU0UOw6liNyKp1pVFrEKRmISGmjQMqjJSsfPJUdLFItmIygoLLVr7/gvXvk7VX06x4+uKMoVZ+qYN1se5sZGZRmGaIkZoJhGQ5o0HLYEGc5XomLNpTgxQudxhe0hslBnWibVK9FGVMwp4jNFE2BGlGa8xRgJ+JO1AYzE5BFG0Y2V+lmAtlYTS+i9YGLHYtpi641T6yVU+j1RyBVp0jLLiUtM55RolrKgIghrvIrMLo+n8JDHuA/hd5Fc4Wl2jzXBxdCSSSQISSSSAEvoDQw/ZqA/8VP5Avn9fQ2hmfs1D+jT+QLnz9I7PE7ZUYjDezd/KT1eB2hE4dyssXhw5paf0OwqqpS06rveHiPwWKZ3LZa4fJG0igKBsj6RVpkSJYTXNTgU9zQVaZmwdygdwRL6R2dyHcItcKgBK4VdXYrd7QVE+jO1A0zPVGkIZ74WjqYWUHVwHBITKYVlLTxalr6PPqFXV6Lm8uxMnk0XNDH2ie9G0ccFkDiYt+imp448UB+Q3FHGNKJ9tO1YanpIjaEVT02R+qKDkjaB6JpPWJp9IQMzCOw2nGk+8O9IpOzXh9lDiMRCqKWlWnam19INjNCKithmJxlrKm0hjMkJitJtEye9UhxhrP1WOgbTmqSNnkjBfZZUXmq4MGWbjubt/AKyxFNT6LwzKbAGjmdp596dWaEMyi32zNafpfY1Pgd8pXIl2XpAPsavwP8AlK40qgcXkr+yEkkkrOYSSSSAEvo7Qzf2XD/0qXyNXzivpLQf/S0P6NP5GrHN0dfi9sdUYgMdQ1oI94ZetytHbELWXKdwDh3FWNF6B/i7EZh8lSJkGsKlao2KWntWhkNcmOG9T1kOVSAHfTafX1THUjG8etqKK9YrFZXx4bPWahqO7/WxH43ZzKAxOSTCwDEFVOLqK4xGXZ9FR4713IREnozWma7hcDhOxZrEVnbXOnmVt9M/ue1YbFq0cmRsa3GVBk9/+RUg0nW/5HdsHzCFSVUZcn8hLtI1Tm/wb+CYcdU++7sMeSgKSKQcn8hlLS1duVV/fPmpTp7Ef8p7m/gq1JFIfOXyFV8fVf7z3HhkO4RK2HQ2jACxFPMLo3RbIJSN/H3K2bXD2aAm1TZSjIKCssz0Ci06fsKv9N/ylcaXZNP/ALmt8D/lK42tInF5PaEkkkqO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s://encrypted-tbn3.gstatic.com/images?q=tbn:ANd9GcTy_4ekz-U0TyBSUWnRws1U0jEgL7yuzEJPMrm0hlxv2KX0g4W8-2DI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210050" cy="300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person get 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From a bacteria </a:t>
            </a:r>
            <a:r>
              <a:rPr lang="en-US" dirty="0" smtClean="0"/>
              <a:t>that lives with no air</a:t>
            </a:r>
          </a:p>
          <a:p>
            <a:pPr lvl="1"/>
            <a:r>
              <a:rPr lang="en-US" dirty="0" smtClean="0"/>
              <a:t>Anaerobic</a:t>
            </a:r>
          </a:p>
          <a:p>
            <a:r>
              <a:rPr lang="en-US" dirty="0" smtClean="0"/>
              <a:t>2. match the symptoms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Dtap</a:t>
            </a:r>
            <a:r>
              <a:rPr lang="en-US" dirty="0" smtClean="0"/>
              <a:t> is used now because it </a:t>
            </a:r>
            <a:r>
              <a:rPr lang="en-US" u="sng" dirty="0" smtClean="0"/>
              <a:t>is </a:t>
            </a:r>
            <a:r>
              <a:rPr lang="en-US" i="1" u="sng" dirty="0" smtClean="0"/>
              <a:t>safer</a:t>
            </a:r>
          </a:p>
          <a:p>
            <a:r>
              <a:rPr lang="en-US" u="sng" dirty="0" smtClean="0"/>
              <a:t>4.    </a:t>
            </a:r>
          </a:p>
          <a:p>
            <a:pPr lvl="1"/>
            <a:r>
              <a:rPr lang="en-US" u="sng" dirty="0" smtClean="0"/>
              <a:t> 2, 4,6, 18 months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5. don’t get a shot if you are </a:t>
            </a:r>
          </a:p>
          <a:p>
            <a:pPr lvl="1"/>
            <a:r>
              <a:rPr lang="en-US" dirty="0" smtClean="0"/>
              <a:t>sick, </a:t>
            </a:r>
          </a:p>
          <a:p>
            <a:pPr lvl="1"/>
            <a:r>
              <a:rPr lang="en-US" dirty="0" smtClean="0"/>
              <a:t>allergic to it or </a:t>
            </a:r>
          </a:p>
          <a:p>
            <a:pPr lvl="1"/>
            <a:r>
              <a:rPr lang="en-US" dirty="0" smtClean="0"/>
              <a:t>have a weak immune system</a:t>
            </a:r>
          </a:p>
          <a:p>
            <a:r>
              <a:rPr lang="en-US" dirty="0" smtClean="0"/>
              <a:t>6. adults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7. mild problems</a:t>
            </a:r>
          </a:p>
          <a:p>
            <a:pPr lvl="1"/>
            <a:r>
              <a:rPr lang="en-US" dirty="0" smtClean="0"/>
              <a:t>fever and rash</a:t>
            </a:r>
          </a:p>
          <a:p>
            <a:r>
              <a:rPr lang="en-US" dirty="0" smtClean="0"/>
              <a:t>9. treat with</a:t>
            </a:r>
          </a:p>
          <a:p>
            <a:pPr lvl="1"/>
            <a:r>
              <a:rPr lang="en-US" dirty="0" smtClean="0"/>
              <a:t>Tylenol</a:t>
            </a:r>
          </a:p>
          <a:p>
            <a:r>
              <a:rPr lang="en-US" dirty="0" smtClean="0"/>
              <a:t>10. </a:t>
            </a:r>
          </a:p>
          <a:p>
            <a:pPr lvl="1"/>
            <a:r>
              <a:rPr lang="en-US" dirty="0" smtClean="0"/>
              <a:t>cold compress and Tylenol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Pertussis</a:t>
            </a: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endParaRPr lang="en-US" dirty="0" smtClean="0">
              <a:hlinkClick r:id="rId2"/>
            </a:endParaRPr>
          </a:p>
          <a:p>
            <a:pPr lvl="3"/>
            <a:r>
              <a:rPr lang="en-US" dirty="0" smtClean="0">
                <a:hlinkClick r:id="rId2"/>
              </a:rPr>
              <a:t>https://www.youtube.com/watch?v=VX98aiYpmW4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://www.immunizeca.org/wp-content/uploads/2011/01/pertussis-baby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858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Hib</a:t>
            </a:r>
            <a:r>
              <a:rPr lang="en-US" dirty="0" smtClean="0"/>
              <a:t> (causes meningitis) </a:t>
            </a:r>
          </a:p>
          <a:p>
            <a:pPr lvl="1"/>
            <a:r>
              <a:rPr lang="en-US" dirty="0" smtClean="0"/>
              <a:t>like pneumococcal vaccine</a:t>
            </a:r>
          </a:p>
          <a:p>
            <a:pPr lvl="2"/>
            <a:r>
              <a:rPr lang="en-US" dirty="0" smtClean="0">
                <a:hlinkClick r:id="rId2"/>
              </a:rPr>
              <a:t>https://www.youtube.com/watch?v=xNbVjCdvrdA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s://encrypted-tbn1.gstatic.com/images?q=tbn:ANd9GcSLECqdeT44HR0-4Z0B9IQeXrQ0p5kv0h6x-1aI31VCos3J3rP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MMR</a:t>
            </a:r>
            <a:r>
              <a:rPr lang="en-US" dirty="0" smtClean="0"/>
              <a:t> while pregnant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>
                <a:hlinkClick r:id="rId2"/>
              </a:rPr>
              <a:t>https://www.youtube.com/watch?v=eMJiFa4Mams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2.gstatic.com/images?q=tbn:ANd9GcTVWb-Y_ETMn7IaYgNDsZ__B813CfNsI9Gf53kBIIqoL9XJzL7L6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3301047" cy="406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Varicella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Chicken pox, Varicella  And shingles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https://www.youtube.com/watch?v=raQpDDU4xmk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0.gstatic.com/images?q=tbn:ANd9GcRmylum8ma0ELpjHLf3P3_HRKr63ciqIF-r8xyeopx9dxVioU8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36118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</a:t>
            </a:r>
            <a:r>
              <a:rPr lang="en-US" dirty="0" smtClean="0"/>
              <a:t> A &amp;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Hepatitis A and B and how the liver works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sz="2000" dirty="0" smtClean="0">
              <a:hlinkClick r:id="rId2"/>
            </a:endParaRPr>
          </a:p>
          <a:p>
            <a:pPr>
              <a:buNone/>
            </a:pPr>
            <a:endParaRPr lang="en-US" sz="2000" dirty="0" smtClean="0">
              <a:hlinkClick r:id="rId2"/>
            </a:endParaRPr>
          </a:p>
          <a:p>
            <a:pPr>
              <a:buNone/>
            </a:pPr>
            <a:r>
              <a:rPr lang="en-US" sz="2000" dirty="0" smtClean="0">
                <a:hlinkClick r:id="rId2"/>
              </a:rPr>
              <a:t>https://www.youtube.com/watch?v=Q9L7ZQPc8EA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0.gstatic.com/images?q=tbn:ANd9GcSYpTaX5tLzIQFyyqKsBT4MZmjbommkp-AkV3MpuIkSVSzM1qu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156654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yourstdhelp.com/images/hepatitis_liver_pi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1336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orally</a:t>
            </a:r>
          </a:p>
          <a:p>
            <a:pPr lvl="2"/>
            <a:r>
              <a:rPr lang="en-US" dirty="0" smtClean="0">
                <a:hlinkClick r:id="rId2"/>
              </a:rPr>
              <a:t>https://www.youtube.com/watch?v=aaxcmEvfnDY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https://www.youtube.com/watch?v=zCPdoBOeU6Y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 descr="https://encrypted-tbn3.gstatic.com/images?q=tbn:ANd9GcQLcAsyBVvjdxgCY-eQgTMd7KSh3ge6V3QGaKfDS3PxM5ccbGHKRDgBYD4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4977447" cy="31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Pneumococcal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https://www.youtube.com/watch?v=ij6jMchYyFE</a:t>
            </a:r>
            <a:endParaRPr lang="en-US" dirty="0" smtClean="0"/>
          </a:p>
          <a:p>
            <a:r>
              <a:rPr lang="en-US" dirty="0" smtClean="0"/>
              <a:t>Sepsis</a:t>
            </a:r>
          </a:p>
          <a:p>
            <a:pPr lvl="1"/>
            <a:r>
              <a:rPr lang="en-US" dirty="0" smtClean="0"/>
              <a:t>Poison in the body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https://encrypted-tbn1.gstatic.com/images?q=tbn:ANd9GcTQs-9AokKGq7scaIjbXpAAK-ov6_PIKSYF3H45VHLqG7R0YnUz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0"/>
            <a:ext cx="4242753" cy="32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___________	___________	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IM</a:t>
            </a:r>
            <a:r>
              <a:rPr lang="en-US" dirty="0" smtClean="0"/>
              <a:t>		</a:t>
            </a:r>
            <a:r>
              <a:rPr lang="en-US" dirty="0" smtClean="0"/>
              <a:t>	</a:t>
            </a:r>
            <a:r>
              <a:rPr lang="en-US" dirty="0" smtClean="0"/>
              <a:t>SC			ID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18288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2133600"/>
            <a:ext cx="76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2819400"/>
            <a:ext cx="2209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dirty="0" smtClean="0"/>
              <a:t>recording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Joseph is  2 month old and here for his shots</a:t>
            </a:r>
          </a:p>
          <a:p>
            <a:r>
              <a:rPr lang="en-US" dirty="0" smtClean="0"/>
              <a:t>on the </a:t>
            </a:r>
            <a:r>
              <a:rPr lang="en-US" u="sng" dirty="0" smtClean="0"/>
              <a:t>picture</a:t>
            </a:r>
            <a:endParaRPr lang="en-US" dirty="0" smtClean="0"/>
          </a:p>
          <a:p>
            <a:pPr lvl="1"/>
            <a:r>
              <a:rPr lang="en-US" dirty="0" smtClean="0"/>
              <a:t>Record  where you gave the shot and date </a:t>
            </a:r>
          </a:p>
          <a:p>
            <a:r>
              <a:rPr lang="en-US" dirty="0" smtClean="0"/>
              <a:t>in the </a:t>
            </a:r>
            <a:r>
              <a:rPr lang="en-US" u="sng" dirty="0" smtClean="0"/>
              <a:t>work- book</a:t>
            </a:r>
          </a:p>
          <a:p>
            <a:pPr lvl="1"/>
            <a:r>
              <a:rPr lang="en-US" dirty="0" smtClean="0"/>
              <a:t>Record the shot info</a:t>
            </a:r>
          </a:p>
          <a:p>
            <a:pPr lvl="3"/>
            <a:r>
              <a:rPr lang="en-US" dirty="0" smtClean="0"/>
              <a:t>If you have no lot number use # 1234, manufacturer Abbot lab</a:t>
            </a:r>
          </a:p>
          <a:p>
            <a:pPr lvl="1"/>
            <a:r>
              <a:rPr lang="en-US" dirty="0" smtClean="0"/>
              <a:t>VIS statement information</a:t>
            </a:r>
          </a:p>
          <a:p>
            <a:pPr lvl="2"/>
            <a:r>
              <a:rPr lang="en-US" dirty="0" smtClean="0"/>
              <a:t>Date that it was written and the date you gave (today)</a:t>
            </a:r>
          </a:p>
          <a:p>
            <a:endParaRPr lang="en-US" dirty="0" smtClean="0"/>
          </a:p>
        </p:txBody>
      </p:sp>
      <p:pic>
        <p:nvPicPr>
          <p:cNvPr id="4" name="Picture 3" descr="https://encrypted-tbn2.gstatic.com/images?q=tbn:ANd9GcSiyrWY2chMZeh059gwEHkUdqePtd28X29Hp71_I7ZwBsznJUw-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child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 The components of a well child visit are:</a:t>
            </a:r>
          </a:p>
          <a:p>
            <a:pPr marL="971550" lvl="1" indent="-514350"/>
            <a:r>
              <a:rPr lang="en-US" u="sng" dirty="0" smtClean="0"/>
              <a:t>Health maintenance</a:t>
            </a:r>
          </a:p>
          <a:p>
            <a:pPr marL="1371600" lvl="2" indent="-457200"/>
            <a:r>
              <a:rPr lang="en-US" dirty="0" smtClean="0"/>
              <a:t>(Shots, ear &amp; eye checks, measurements, vitals etc.)</a:t>
            </a:r>
            <a:endParaRPr lang="en-US" dirty="0"/>
          </a:p>
          <a:p>
            <a:pPr marL="971550" lvl="1" indent="-457200"/>
            <a:r>
              <a:rPr lang="en-US" u="sng" dirty="0" smtClean="0"/>
              <a:t>Guidance</a:t>
            </a:r>
          </a:p>
          <a:p>
            <a:pPr marL="971550" lvl="1" indent="-514350">
              <a:buFont typeface="+mj-lt"/>
              <a:buAutoNum type="arabicPeriod"/>
            </a:pPr>
            <a:endParaRPr lang="en-US" u="sng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https://encrypted-tbn0.gstatic.com/images?q=tbn:ANd9GcTnD2GSkCaJr1ccacMQQtsn3AyOmMXEOKdt0L_332qRl7vunt26N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3923030" cy="32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SC  </a:t>
            </a:r>
            <a:r>
              <a:rPr lang="en-US" dirty="0" smtClean="0"/>
              <a:t>shots 					IM shot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https://encrypted-tbn2.gstatic.com/images?q=tbn:ANd9GcSiyrWY2chMZeh059gwEHkUdqePtd28X29Hp71_I7ZwBsznJUw-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 descr="https://encrypted-tbn3.gstatic.com/images?q=tbn:ANd9GcRkLOBv7IfEKXoxqTj_bv-FSa--9InT_oqNLl1Mog3BwAPlCghU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 sheets must be given for each shot</a:t>
            </a:r>
          </a:p>
          <a:p>
            <a:pPr lvl="1"/>
            <a:r>
              <a:rPr lang="en-US" dirty="0" smtClean="0"/>
              <a:t>Made by the government</a:t>
            </a:r>
          </a:p>
          <a:p>
            <a:pPr lvl="1"/>
            <a:r>
              <a:rPr lang="en-US" dirty="0" smtClean="0"/>
              <a:t>Date written is at the end of the sheet</a:t>
            </a:r>
          </a:p>
          <a:p>
            <a:r>
              <a:rPr lang="en-US" dirty="0" smtClean="0"/>
              <a:t>Must record the date the VIS was written on the chart</a:t>
            </a:r>
          </a:p>
          <a:p>
            <a:r>
              <a:rPr lang="en-US" dirty="0" smtClean="0"/>
              <a:t>Also record the date you gave it to the pt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http://www.cdc.gov/vaccines/hcp/vis/vis-statements/dtap.pdf</a:t>
            </a:r>
            <a:endParaRPr lang="en-US" dirty="0"/>
          </a:p>
        </p:txBody>
      </p:sp>
      <p:pic>
        <p:nvPicPr>
          <p:cNvPr id="4" name="Picture 3" descr="http://www.immunize.org/images/vis/dt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4124">
            <a:off x="5486400" y="1219200"/>
            <a:ext cx="3319212" cy="472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information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flipH="1">
            <a:off x="8763000" y="5105400"/>
            <a:ext cx="381000" cy="11731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</a:t>
            </a:r>
            <a:endParaRPr lang="en-US" dirty="0"/>
          </a:p>
        </p:txBody>
      </p:sp>
      <p:pic>
        <p:nvPicPr>
          <p:cNvPr id="5" name="Content Placeholder 4" descr="Image result for tetanu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Image result for diphtheria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PERTUSSIS = WHOOPING COUGH</a:t>
            </a:r>
            <a:endParaRPr lang="en-US" dirty="0"/>
          </a:p>
        </p:txBody>
      </p:sp>
      <p:pic>
        <p:nvPicPr>
          <p:cNvPr id="7" name="Content Placeholder 6" descr="Image result for pertussis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3058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 attenuated </a:t>
            </a:r>
            <a:r>
              <a:rPr lang="en-US" dirty="0" err="1" smtClean="0"/>
              <a:t>DTaP</a:t>
            </a:r>
            <a:r>
              <a:rPr lang="en-US" dirty="0" smtClean="0"/>
              <a:t> is now used because it is </a:t>
            </a:r>
          </a:p>
          <a:p>
            <a:pPr lvl="1"/>
            <a:r>
              <a:rPr lang="en-US" u="sng" dirty="0" smtClean="0"/>
              <a:t>SAFER</a:t>
            </a:r>
          </a:p>
          <a:p>
            <a:pPr>
              <a:buNone/>
            </a:pPr>
            <a:r>
              <a:rPr lang="en-US" dirty="0" smtClean="0"/>
              <a:t>4.  the schedule is </a:t>
            </a:r>
          </a:p>
          <a:p>
            <a:pPr lvl="1"/>
            <a:r>
              <a:rPr lang="en-US" dirty="0" smtClean="0"/>
              <a:t>2,4,6,18 Months &amp; 6 years</a:t>
            </a:r>
          </a:p>
          <a:p>
            <a:pPr>
              <a:buNone/>
            </a:pPr>
            <a:r>
              <a:rPr lang="en-US" dirty="0" smtClean="0"/>
              <a:t>5. You should not get a shot if you are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u="sng" dirty="0" smtClean="0"/>
              <a:t>very ill or allergic to it</a:t>
            </a:r>
          </a:p>
          <a:p>
            <a:pPr>
              <a:buNone/>
            </a:pPr>
            <a:r>
              <a:rPr lang="en-US" u="sng" dirty="0" smtClean="0"/>
              <a:t>6. </a:t>
            </a:r>
            <a:r>
              <a:rPr lang="en-US" dirty="0" smtClean="0"/>
              <a:t>Adults do need a booster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Mild problems may be</a:t>
            </a:r>
          </a:p>
          <a:p>
            <a:pPr lvl="1"/>
            <a:r>
              <a:rPr lang="en-US" u="sng" dirty="0" smtClean="0"/>
              <a:t>Fever,  redness, soreness</a:t>
            </a:r>
          </a:p>
          <a:p>
            <a:pPr>
              <a:buNone/>
            </a:pPr>
            <a:r>
              <a:rPr lang="en-US" dirty="0" smtClean="0"/>
              <a:t>9. If you have a mild fever</a:t>
            </a:r>
          </a:p>
          <a:p>
            <a:pPr>
              <a:buNone/>
            </a:pPr>
            <a:r>
              <a:rPr lang="en-US" dirty="0" smtClean="0"/>
              <a:t>	give aspirin-free pain </a:t>
            </a:r>
            <a:r>
              <a:rPr lang="en-US" dirty="0" smtClean="0"/>
              <a:t>reliever</a:t>
            </a:r>
          </a:p>
          <a:p>
            <a:pPr>
              <a:buNone/>
            </a:pPr>
            <a:r>
              <a:rPr lang="en-US" dirty="0" smtClean="0"/>
              <a:t>10 If you have a bad reaction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go to the doctor or 911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1-800-822-7967.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Newborn Screening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Stick on </a:t>
            </a:r>
            <a:r>
              <a:rPr lang="en-US" dirty="0" smtClean="0"/>
              <a:t>either side of the heel</a:t>
            </a:r>
          </a:p>
          <a:p>
            <a:pPr>
              <a:buNone/>
            </a:pPr>
            <a:r>
              <a:rPr lang="en-US" dirty="0" smtClean="0"/>
              <a:t>28.  </a:t>
            </a:r>
            <a:r>
              <a:rPr lang="en-US" dirty="0" smtClean="0"/>
              <a:t>Screens for:</a:t>
            </a:r>
          </a:p>
          <a:p>
            <a:pPr lvl="1"/>
            <a:r>
              <a:rPr lang="en-US" dirty="0" smtClean="0"/>
              <a:t> _</a:t>
            </a:r>
            <a:r>
              <a:rPr lang="en-US" u="sng" dirty="0" smtClean="0"/>
              <a:t>PKU  </a:t>
            </a:r>
            <a:r>
              <a:rPr lang="en-US" dirty="0" smtClean="0"/>
              <a:t>and </a:t>
            </a:r>
          </a:p>
          <a:p>
            <a:pPr lvl="1"/>
            <a:r>
              <a:rPr lang="en-US" u="sng" dirty="0" smtClean="0"/>
              <a:t> Sickle Cell Anemia</a:t>
            </a:r>
          </a:p>
          <a:p>
            <a:pPr>
              <a:buNone/>
            </a:pPr>
            <a:r>
              <a:rPr lang="en-US" dirty="0" smtClean="0"/>
              <a:t>29.  Symptoms of PKU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mental retardation </a:t>
            </a:r>
            <a:r>
              <a:rPr lang="en-US" dirty="0" smtClean="0"/>
              <a:t>and </a:t>
            </a:r>
          </a:p>
          <a:p>
            <a:pPr lvl="1"/>
            <a:r>
              <a:rPr lang="en-US" u="sng" dirty="0" smtClean="0"/>
              <a:t>poor muscle control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30</a:t>
            </a:r>
            <a:r>
              <a:rPr lang="en-US" dirty="0" smtClean="0"/>
              <a:t>. </a:t>
            </a:r>
            <a:r>
              <a:rPr lang="en-US" u="sng" dirty="0" smtClean="0"/>
              <a:t>Formula contains Phenyl al </a:t>
            </a:r>
            <a:r>
              <a:rPr lang="en-US" u="sng" dirty="0" err="1" smtClean="0"/>
              <a:t>anine</a:t>
            </a:r>
            <a:endParaRPr lang="en-US" u="sng" dirty="0" smtClean="0"/>
          </a:p>
          <a:p>
            <a:pPr lvl="1"/>
            <a:r>
              <a:rPr lang="en-US" dirty="0" smtClean="0"/>
              <a:t>( which the PKU lacking baby cannot convert to food.)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https://www.mun.ca/biology/scarr/MGA2-03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9702">
            <a:off x="5821624" y="768616"/>
            <a:ext cx="2225149" cy="15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nhs.uk/Conditions/Phenylketonuria/PublishingImages/Phenylketonuria_Test_342x198_C01239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24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 234</a:t>
            </a:r>
          </a:p>
          <a:p>
            <a:pPr>
              <a:buNone/>
            </a:pPr>
            <a:r>
              <a:rPr lang="en-US" dirty="0" smtClean="0"/>
              <a:t>Months</a:t>
            </a:r>
          </a:p>
          <a:p>
            <a:r>
              <a:rPr lang="en-US" dirty="0" smtClean="0"/>
              <a:t>1,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6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9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24</a:t>
            </a:r>
          </a:p>
          <a:p>
            <a:endParaRPr lang="en-US" dirty="0"/>
          </a:p>
        </p:txBody>
      </p:sp>
      <p:pic>
        <p:nvPicPr>
          <p:cNvPr id="5" name="Picture 4" descr="http://images2.baby-connect.com/images/baby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does the: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</a:p>
          <a:p>
            <a:r>
              <a:rPr lang="en-US" dirty="0" smtClean="0"/>
              <a:t>Shots</a:t>
            </a:r>
          </a:p>
          <a:p>
            <a:r>
              <a:rPr lang="en-US" dirty="0" smtClean="0"/>
              <a:t>Vitals</a:t>
            </a:r>
          </a:p>
          <a:p>
            <a:r>
              <a:rPr lang="en-US" dirty="0" smtClean="0"/>
              <a:t>Eye and ear checks</a:t>
            </a:r>
            <a:endParaRPr lang="en-US" dirty="0"/>
          </a:p>
        </p:txBody>
      </p:sp>
      <p:sp>
        <p:nvSpPr>
          <p:cNvPr id="3074" name="AutoShape 2" descr="data:image/jpeg;base64,/9j/4AAQSkZJRgABAQAAAQABAAD/2wCEAAkGBhQSERQUEhQVFRUVFxoXGBcXFxcXFxcWFBgXFBQYFBUXHCYeFxokHRQUHy8gIycpLCwsFx4xNTAqNSYrLCkBCQoKDgwOGg8PGikkHCQsLCwsLCkpLCkuLCwsLSwsLC0pLCksLCwsLCwsLCwsLCwsLCwsLCwsLCwsLCwpLCwsKf/AABEIAO4AoAMBIgACEQEDEQH/xAAcAAABBQEBAQAAAAAAAAAAAAAFAgMEBgcBAAj/xABFEAABAwICBgcFBQUHBAMAAAABAAIDBBEFIQYSMUFRcQcTImGBkbEyQlKhwRRystHwIzNDguEkU2JzkqLxFReDwhY0Y//EABoBAAIDAQEAAAAAAAAAAAAAAAMEAQIFAAb/xAAwEQACAQIEBAQFBAMAAAAAAAAAAQIDEQQSITEFMkFxEyJRgRQzYbHBkeHw8SNCof/aAAwDAQACEQMRAD8AtcUSlsYvNbZOsasVmokenHY8R+IINi7i2cEcEdmZ2fEfiCEY8BrjipbtAquYTA8szOYJzHPeEfo7GO435oPSRhzAjdEy0Y8VUkh1aGwi7RyRSrCH0jdnL6IMgiG5YcjyKAMgVqmZ2TyKCNjQ9i25HbAnBAePzUpkScEQUHWBWI1LIInSyO1WNFyfQDiTwWVYz0h1Mrj1TjCy+Qb7RG7Wdx5I30vYo7rIqcZNDesOftF1w2/Kx81nYbdauFoRy55CVao75UEKXHZmuJ6x5Lttze5yIvfbsCuGjen7+sEdU4artj7W1b5dq27vVA1SNuS8T/QpqdGE1awKNSUTfy0nf5Jp0Z4pnQ0ufQU7n7dS3MNJDfkAijoliSTi2jQWqBkkZ4qFLA5GnxJl8S5SaIsWkBSGNTbWp4BMNWKXOyDsHmPUKq6VV+pOBYnsjZzKtso7B8PUKl6as/tDfuj1KmXJ7kLmCWE4sx0fAjbfhxVmw6QOiBGwrNIYsh+thWj4EP7NHyQ4yvoElGw3W/RQaJmQ5D0RCuGRUXD2bOSG9yUKqI+y7kUCkOqLqyVcfYdyVerG9lUe5ZbEJuOMO9qkNxpnFvmq7BENp33ToiHAeQS3ja2SC+H9QJp/gbatxljN3hrWgA7Q0uJHPMeSoJw6aOwMTsshle99p+a02WrDJNR3Z1hdptkTvbfjv8VJ27rrUo4iUYpNaAJUIyd09TGamMhxuCLcQl4dRGWRjB7zgPM2Wk4xo9HM1wsA61wbbPLbsQrRTALakmrcuuQcrMAJANt5Nj4Jv4pZL9Rf4V57X0NSo9RjGRs2MaGjPc0WT8kaFYPT2cbDbZHXMWXvqM7aA98aYeyyIPjUaRig4sLGpwBJaE4wJlgYipvYPMeoVQ0yH7cfdVwm9g8x6hVXTNlutkHtNawNyuO24g3GV9mxdJNwsvX8MmLtO7A0LbAW3rQ8Dbanj5Kg4K/ro2OBF3AE8A45kLQsKZaFg4BKUJ3nKNtUHqrRMYrhkeRTOGR+ikV4yPI+iThYz8EV7lOgutj/AGbuSr1a3s/rgrPiI/Zu5IV/0svtrZD5nlwXZJSlZIjMkrsozW5IlS4PIQSW2B2XIb8jmrmKdrGhrAAALbPqoZzdc+yMvzJ7v6osOGpO85foVli76RRSMdwtrSxjy1zj2tXeBe17HvBz7kAxbBxK+2s9v3SRcd6n4zNrRvxB38acMjPw08esyMtHedZ/8yFx4jY6xlYc/iB+ROSLKhKlbLt0L06sJxebcKU1GImWF7kWvv8ANCJK8RVUbQ8COLUa6O5zbIdWQgby24ff/CeK7WY4X9mEFz3ZA23nINYPeJJ2q/8ARjo0YqTrpW2nmc5zy4AusCWtF9wsL5cU5DCShHNVW+yf3FKmJUnlpvb+WO4IA65a4OF8i03BtwI2hGXsUDAKZraquj1QAJY5BbIB0sf7QDmW63NxRqopS3PaOP5rPqYeVNabB41VLuDXsUaRinuao72pcIFmp5oTbAngmJAkIqnWYfD8QWbaTVslRT4k57o9WGoYxjQdVwbE47bZlxLgRxsVpFYf2bv5fxBYPjuLNa6vgcx2vLWB4NsgIy+4cdx7VwmMKs0rMpW0RddEakSUch1WgxPYxpFwS1w97PPmtIwg/sWclmOgUd8NqjuEkWe6+e/xHmtOwj9xH90IFeEY4iTS3X5L05N0lcRXbHcj6LmGDPwCXVRFwNhu/Wa7Sw6gz2keSpTpSnLTYvKajEemk3LjNp7l4tBGaRS778vJasIKCshGUszOSNQPSkFtK5jP3kxELPvSnVJ8Glx8FYGi5KC4gOsrqaPdEySoPPKJn4nK5UrPSZhghwprWZNY+Jre4C4HyWEUcZc/I5jPyX0H00m2EvI/vYx5krPuhzQI1UxqZm/2eI2AI/eybS37o38wOKPTnFKOb1BTi23Yu3RtoZqRisnb2nNvE07WtI9s953cBnvV0wjsU8Lbfw2+l0SqSA0jut8lBpnARtvkA0X7g3b6KtWrKtPNImEFTjZEfDLl0rjs1yAOAaADfipNTE2RhbINZrtrc89+VjcJNIOyOLgXH+c6yfBHj9ELKEuDKikaxrQ1uqALAXJsB3nNRJAjdc27PH+hQd7VkV45ZtD1KV4hGNOtTMZTwUyOQv7L1g1L21iM+RB+irWKdDsM80kxmkDpHaxGq0i9gMvJWiGoEfbdew22F0qm0up5IutY8mPtdrVdYBl9YnLICxzTWGlGCbvqArqUnboCMK0TbR0zqZrusY55eS4DO9srD7oRSmbZga3/AIT9bWtyIvmMssuKBz6RauTGAgG1zfP7rQoqum555MJShNxyxQTmZ3uHePqF3rsu15j1UKhxoSCzrBx2d/MbinJHBu29jsPBNQnGSuhecJQdpDktSBscPFcw2TWBPG/qocjCRcE6u88+AU3DGWaQFRVlKeREum1HMPjJx5ILQdrEql393DBH59ZIfVqMye0EDwGdv2muc4ga04aLm1xHGxtxfdclGbSBpN7HtP8AR19dRimjyLp4tZ3wsaSXu77N3I5heHR00McELdVkbQ1o5bSTvJNyTxKkNttBGfApieW3ldcjhFVKwkMJGs65A3nV22UOrp+yS57rDM57eGSY6gPkbML5CzQciL7fFTjIC0gt2bjbO2YXLU56DNBLdmtfWuMj8lOijy/XzQuolMZgiY0drLgBqt1j6ojCXDbb0ClEMXKMjlfJBpAjwJ3/AJhCK+LVeRu2jkVn4yL0kNYd7ocjcpDVDhcpbCl2FQ6GXFihH/xiBoLWxANN7tDnhp1vauAbWNyjMYUmKnvmU1hf9vYDX6FS0ggNNh8tQ7KSJgIs+RzGlzgwkBxzADja4WR47pzOyZwZKWBpDNVoOoWge2bm977vmtx6Q6DrsNqYsxrNaMhc5Pachv2LCdENEpHVxge1jnCMv7dwNU5BxvnsJyRqkIc0kRTqTXlTt9Sdhens1PMSW/a2sJ7TS5rXG20HVNtqsTOm2LIS0srRvDXscfC4ahRxoULXU2HgOJOs+Ujs3vY9Uxx2Ze07gMkui0grL3NQ4m2Yc1jm8dhbkEHOoqyjp3CNObu3dlk/71ULm2LJ2bNrGkf7XI1o70h0U5c2KRxcBrWMbxYcSSLDzQbDNJGvAZVQQEn+K2Ngvb4mWNt2zyVpodHKR7Sfs8BDt4jbmDyGxVo2zvKtbHT0is21wdUaaRSzCGKRmvnkHAkW261jlyCiTVoDXO90G1/7xxNsuIuncW0ZpIHCSGnZFKDYGNtrg7Q4DI347lHwnApKhrAXCzHucLg7rgZb/a2qK0JuVtxmhVpxjfYlQzHb7PyXMSqGPZaR77bbte5pBG8EFPQdHzGymaSSVzjtaJHBluAbe1vBZ/0o0U9NUMdC5wheBqgG9njJ7TfbuOe49yvSw1WTSjoUq4qkk7q5pnR7jxqadzHkufC7qyTtc3+G48TYWPJWNzc1jPRJjBbX9WT+9jcHbgXs7bbDwd5lbRItSvDJP9H79f8Apk0pZojeoL3tmltaFHEhShIghB8Otkf6FD8WA7J37PDapvWDYULxGa7rbh6pXFSSph6Cecag2qZEVCh2qbEkBkkRfVFNVCYjmOaNOTmE6gK/QjVQ7PiFjGl1S9mNVJZ71LHGTvAfa9u+wI8VtFb7I+8FhOlNbfG6tpzAZHbuDGN2/wCsrq3O+35IpbLuNwYeL5DeN3DvRGmwgWJtYjIKLTTluYPC/ej8FRld1ks2OWBowjs5529Tv/XBENEdJTTv6qS5icQBxa4m1xfdsUqnpXvcdUXbb1SaHQwOkHWPdtJLQbADaAFNNtSViJwvF32LvJSB7jrZ2zXANW5AyAGxLjyNh8IHlltSRJt5rUZnIeZUXCC6QYUyob1cnsk3B4FTpJN6jTS7yu1IK9gmg8FNO2cHtsvq2Jt2ri5uczYnLvVqOIX95DXNJ3JyCnF9gVKjlu2XiltYJCqB3LxqO5ROua3aQL8d659sZ8Q80lPFOLtYOqKeo+6dRXlcdUs+IeaQ6ob8Q8wk6lSVR3YeEFHYfg2qbGFDgUyNEZCHY9o5hGnILD7Q5hGXnNOYPZi1fdDVQ24H3h6FYwzD/tGkOJMHvQOaL7nasOqfMBbJVu7I5j6rJtFc9I8RPBh9YQprPzS7fkimtF3GtEqcdYS5vaaSM9z9hVphwljmNLwdYE3B23B33vrDvSK6kb10mqALuubcSAT43TtPWhp1STfvP5pKLvua0V5UifVhwjPV6t7ZA3t/tzScBoixl5LGQjtWvqg7Tqgkn5pioxGzbgF/c2xPkp9OCLXvfvtl3ZJqirzuLYnywt6jrnZrl8kl+1cnhIJN8rbE6Zol4yTGspTAnFYghJYNst6lag4LrIRuAQ5K+hZMFV8AIZfv+iiGib8XzR+op2m1wDzTQoGH3Qsmul4rHabeRFffh7fi+aadQD4vRWN2GM+EKO7CWfCPmg5S9x2BTI1DgU2FqOyqH6ZvaHMIq5QIciOanJ3CK0WLV3qiNW7Bz+hWI0ukApcZxWTa4gsYNxcXx7e4BpPgttrT7PP6FYFpBEG1lW73nzvPgDYenzVKz87X0H+G4b4ipGL2WrLjhum8DspQ6Nx2uPaaSd5IzHkpVZilMwxyyHXYXat4zrbQbF2rmAs5jeLWTsYseaVaR6afDKb1g2jW8PhjID4na7Sbgghw89qLFu9ZnoHiRjqnQH2JW6zeAezb8r/Jab7vNP0LWPKcQoyo1XFu/p2EOZkPD1TkzckkbQO9KDg7mmkZxFgOZB3Kb1aiAdo81PhdcLjmIEd+SdjiSl5QcRK2QAi5Ay+qZbO34h5p2sga53aF7BR/+nx/D8ysitl8R3uOwcsqH/tDfiHmuGVp3jzCYFBHst8yvHDo+B81S9y+o3AM0TiFhc+Ch08dhrHZ6pQnLvoiPTUpuSoXXeOYRRCaUdpvNFJHZJvCaxfcDX3QH0kxUU8LpXe4CbcTazR5kLBKmuMr3PcbucS4niTmTyWm9K2It6lsJJ7ZLsr7GFu/ZtIHFZaH77W4IddednqOBU0qLn6sbqT2bgqfE+7WniPmhOJzBjNY7dnC/d5qRhlZPMwNpmdUAO1K52z/AMhADOTRrHvXQouaveyG8TxGOHqZLOUrKyRatHGAVdOHkB+sdVp9q2qdo90ZDbtWrRHYsc0dwplPKyRzuskD23c7JrSSL6oOZdbe7Pg3etjiTNJQWkWeZ4jKvUkp1klfZLoh5ju0BzXJPaXoz2/A/RcnKOZY3I0G+dinIHWTUgvzSIpNxXEBIFdsozXLpKhokamdmm9ZcqqljXEFwBTX2xnxjzWLUTzvuPxayocLl0SXTRqGfE3zCS2UbQ4eYQ9UE0Z2rnue7cnoG2Cgxvub+SntKNN3YNLQlU3tN5qdO/JQKR3abzUmrfkncFyvuL190ZN0qVTjNG33Q0nxvb8lShszKu3SkO1Eef0KopIQq3Oz2fCmvhYW+v3YmeUAC978Rwy7+5GqfFiQAC4m3vXsMs8i4/K3iq/WHMcvqVLoXZj9fraqN+UYjTjKq5Mm9e5xdcnLZ3WO4bltGE1XWwxyfGxrvEjP53WJNPa/W9axoFUa1EwH3C5nkbj1RsM/M0ZfHqadKMvR/f8AosUHtO5D1XpyvU213gFyZPHkRDSvFqSF0OXHDrCu66bSwFVnIgVuFl79a4FwN3BRTgbvib80ZeeC6FlVZyU2hyNOLSZX34C/i1NHBZP8J8VYyEhwVPGkT4MQbEVOaUOhfmpjXZLpBCbRu7YUmqKiULu0FIqXJ7Bcj7iuI5jP+kDB3TahbY6mdtlwctvgqBVYXIwFzmZDMm91r2Mx3B7m3/3BVjHaMOp5TvDHfIXQKz/yM3MBjKlOlGCtb9zMZ3gnLgpNC7YozY7jvTtICHWK57G/Tvmv6k9+TlqPR4P7K7vkP4WrLag9sLUOjx96QjhI70ar0OcR41rhvdFsp9/P6LkyXBv5pMm1aB4sjgp1qa32TrVzOOhLukhLaFRko6QuLpXllVudjtPlQlIclkpD0AIBIjmpzX5IVFIprHIkyqCNC7tjx9FLqih+GuvIORU+dP4L5b7i2I5it6T1XVwTP+BjSeXWC/yBQuVmvE5vxNI8xl6pXSBV6tLUMt7UO3hZxUTRuqMlNC4jMxtvzAt9ECsvPJ/zYewkvKkZW1h8QnIZM80Qxyj6mplaRYF2s37rrkfruQ/rRddueqptWUkwjM24HJaJ0YSn7O8HdL/6tWcl/ZaTy8k/R6ezYc5ojax8b+05jsrkWAIcMxkr0OdC3GLfCN9vubtRyhzSR8Th4tNj6JUu1UDo36QWTxGN7HNdFdz3k3a50sj3WAAuLXO3grmcaiPvDyP5JqVaEHlb1PFqDeqHpdoXQqzpL0k01E5jJQ9+u0uBjANrG1nBxCFx9N+Hnaycc42n0eiReZXWxV6aMvesnBJwVC/70Yecg2Yk/wD5gZ/6ldoZN5czPhbLxuqTmocxaMc2xIC9dIEvevF6yZvNJsdjorHXOTZK8kkqhaxW4DmpzTkh8PtBEG7FaZCJmHSftAOIPyCJy7EDwiXWn5NICNzFaOD+X7itfmKB0jxa0UwBtaAm/wB0ud9E5gbQyCJot2Y2ggfdBKnaasb9lq3EAkQOsSMx2Xfms8wrTxhaOsDmniMxk0NaLjZfvQpxlKUrLZjWHmoqze5J6RXN62O23VNz3XFvqqk5tt4KJaQ4iJpQ5uwMaPqfVDAVVLQ9HhlanqEKd922PBA9Ix+75Oy7rj+vkiT6gMaCfAcTwQXGJtYsJ22I8jl6pjD0m3n6CvGcXBUlQ3k7eyReOiynAhmffNzw23c0XH4ldtfYgPQ9gzX0cj3FwvMQLcGsaOHElXl2As+Jw8vySGI1qM8/CDcUYx0pS3qoxwiHzc4qmK79L1EIq5oBJvCw583D6KkLVw/y4i1TmZ1pW/Uc2vExw95jXebQfqsAX0bgWjT20sDS4AiKMEWOR1RcIOK6MvTV7g/WXRIeJ8yib9Hn8W/P8k2cCl/w+f8ARV8SHqD8KfoQhVPHvO8z+a47EZAPbd/qKfkwaX4RbmPzUd+DzX9gnxB+qm8H1R2Wa6MmQnNSZ59VveclCpn3Saua7uX/ACVnTRpILaON/aE8GkeiPTOQXR5tj/L62RiVy0sL8sTrcxUtOpLUVb/kkeYH5rCgQWg8bX/4W39IRtQ1n+WB+FY9UUYZTUz9vWscTnvZK5t/KyPhJWqTXqwWIV4p/QjiQ8bWF+49y4KhxNsgvXbbO/ds4XSZBvtbuT/gwbu0Bji68I5YzaXcdI7Lr5kWPhsPr8lCxMCzP5r+Y/NFqabXjc0j3SomGytFZThzA5jZGXacwQ5wv9PJTWtGDsCptyndvU2/QDC/s2HwMcLOc3rHDP2pO1Y+GqFYC9NOdbLvXLrysm5Ntm6kkrGN9NH/AN6M8YG/ieqAtA6Zj/a4f8kfjes/Wxh/lRM+tzsn4Bh/X1MMQ/iSNb4Ei/yuvqS/D9BYD0QUAkxNhP8ACY+TmQNUfN1/Bb5ZLYp3kkGoryiXuzSLrsoSCkXuMrY8XJJeklyQ9yq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TEhQSEhQVFRUXFRgYGBYUFRQWFRUUFRUXFxUUFBcYHCggGB0lHBgVITEhJSkrLjAuFx8zODMsNygtLisBCgoKDg0OGxAQGiwkHCQsLCwsLCwsLCwsLCwsLCwsLCwsLCwsLCwsLCwsLCwsLCwsLCwsLCwsLCwsLCwsLCwsLP/AABEIAPgAoAMBEQACEQEDEQH/xAAcAAABBQEBAQAAAAAAAAAAAAAGAgMEBQcBAAj/xABLEAACAAMEBQcHCQYDCQEAAAABAgADEQQSITEFBkFRcQcTImGBkbEyM1JyobLBFCMkNEJTYtLwF4KSs9HhFiVDFURjc4OTosLxNf/EABoBAAMBAQEBAAAAAAAAAAAAAAABAgMEBQb/xAA6EQACAQIDBAYHCQACAwAAAAAAAQIDEQQhMRIyQXETIjNRorEUYWJygcHCBUJTkZKh4eLwUtEjQ4L/2gAMAwEAAhEDEQA/ANL0tpObzos9mC37t53fyUBy7YJS4I8qvXqur0NBK9rtvRIjtItoNPlCdkuIvI09FxP4q/T/ACOSbJbWp9JTH/hwtuRXomJ/G8P8iFs9tP8AvKf9uFtyD0TE/jeH+wifKtqivyhD/wBOHtyF6JifxvD/AGKJNYLXeZGmBWGwqMRvEZ9PLaszT0HFWuqy/T/YkWTS9rmGgmqOKCNHKSREcJiZO3TeH+SWtotlac8o/ciOlkXLA4pf+7w/yVWnNY7VZioaYGvVyUClOMPpJEeiYn8bw/2Kltf7SNvsWDpJB6JifxvD/YKltVsK159cq+QN1YXSyD0PE/jeH+SgGuVp9MfwrD6WQeh4n8bw/wBhQ1vtPpj+FYOlkHoeJ/G8P8ixrXavTH8KwulkP0PE/jL9P8nf8VWr0x/CIXSyD0PE/jL9P8i5es1rJpfH8Ig6aRUcDipOyrL9P9h8abtud8UP4RsifSJHfH7Cxbk4vELK33O//wChM7T1sUVLjOnkiKVeTVzjrfZuKpS2XWX6P7DH+KLV6Y/hEHTMy9CxX4y/T/IRaq6yNOYypoF+lVZcA1MwRsMbU6m0ZUqtaFXoa6V9U1oyxsSjn7SdpZB2BMPEwPVm2GS6Wq/WvIlPn2QztHrGfJ7YylqUMIfEwIDpgAHtYND31vJg64g/CInFSRcZWKLR1pONOi4wZfiImE/uyKks9qIQ2Nyxq26KazFtNrMEeUEdKVwb4QEgcwxHEeMEtANgA6B9X4RIGdrZuuC47E6z2HCIch2JS2CFtDsLNjhbQrD9glc24coWpshp5j5FlM0i5KgSCQK0xyr2Q7o6Fippu3EZtazJooZV0VrhU/CE3loYzm5u7K8WHOJuSWGr9muWqUd5Yf8AiY2w765xYxLapv2vkwosZ+etHrr/ACxHS9WZYbtKnNeSJDnHsgOsfsn2e2M5FcBkfEwkNnqwAIaAQM6e0Sa89Kwce0bjGco3LjKw/oK1iapIwIoGU5gwRd9RyVgb5RB0pPBvERRIG06S+sPGCWgI16aaS29X4RIANLTCExhElloktt4pGMtSkSRJEACHlCBAHVkUXFwHkjZ1R6EUrGA/dEOwCJz3VJ3CsJ5IEB6IDiduPfHCbHrMB8ok02OfbLeNcPvnFjNafvfSyzsnnrR66/yxHS9WZ4btKnNeSH5p6XZAdg/YT5PbGUiuAyD8YOAM9AIQxhANNABGlylUkgAVzhFAByn28S3k12q3iIBAho+0l2Wo+2PGCWgGzWvzTeqfCJGCUyWAFp6I74ljCeZKrZARmADETWQIp5GkMIixQ4bXWGBOl6wzVAUNgMMo06WSJ2UeOsk704OlkPZRHtGn5rAqXNDCc5PiGyiE+kTGdigg0PL6Nnc5tOP8qZHThUcGN3qfvfSyxsx+etHrr/LEdD1Znhu0qc15IcmnpdkB2EmwHyf3oylqUMyz4nxgQMUxhiGnhMY2YQDDQhmY8q1nvzZGOSt4iEmJoHNESCHWozdad8OWgI2q0eQ3q/CJYwTVMIkYZ2dK2Wm27A1kAHylBwpEt2Ghz5OYVxilsDnJSeAMAjw0VNP2G7jDs+4LobmaMcGjAg9cS8hnF0ca45DGJYF7oW2kvIlXSAJhYNsPzbjDvjXBXTaZzfaMbTp8/pZbSPP2j1l9wR2PeZzYbtKnNeSHpvlDhAdhI0d9j96MZalDMs+J8YaAUYYhDQMBtoQEd4koCNeBWZL9U+MCEDUlfnJfrr4wpDNQ0jNuynY7FPhCAFNE2gTSOjTiYVhvJ2DiSaIv/LpE8S/uFFLlhVVqZkxFTeJjoPCYu6Ehl1ozTqS5YRgcN0dEKqSsZuLJf+JZW5vZF9PEWyyot2l0dy1MMhWMJz2nctIjW+YvyZ5hwBwhLS49CXY5q3rMiil1yKbaCW2Mb0bbWRxYxtypt/8AL6WSpPn7R66+4I2erM8N2lTmvJDs0YjhAdhK0f8AY/ejKWpXAYT4nxgQMUTDEIaABpzCAjzIkYFa6ecT1T4wIYO2cfOy/XHjCkBpmkfNtwMOOpL0BTREoh8iBSKqLuFFt6huo6Cn8NOyOVvrI2WjRGs0kmUlN5iqhMSq0rYmYUvMnWuEZbTR3YahGpfadhnmWUUrXjCcjnnFKTSGHvCDbJsR3LRO2OxY6xWm7Y5coZtieFRG8XkiLakjRk8fLpCD0Sx/hp8Y0oO9T4HJjdafvfSy/k+ftHrr7gjqerOfDdpU5ryQ9MzEB2EuxIQU/e+EZPUvgRlOJGRqRjhjnSHoLUUVMMBt4QHlkM2UIrZZHtFnZcSIQWAbXLzi+r8YSAH7L56X648YTA0u1iqsOqARSpKpkT3xG0x2Lq0W9JaDnGCi7t4RhJNzRrCOTYIT+UiXKASUhelc8Aa9ezujpcW2ZpZDK8o9W+dkUWuxukO8UMJ0bjuFNmtMudLEyUbynb8DuMc8otOzKTIlvltdN3OmHGM2ilYq9FNNdTzqhWrkN2+Ey57PAsdNzQeaBWoUY9eIwjoWiMiysEpPlkmYBRmLDsuH+0b0N84sbrT976WXMnz9o9dfcEdD1Zjhu0qc15IfYYwHWS5M9RRicArEnqFIzepXAbfSUmclZbg450OzA7IttMVhuba5d8fOLhTOtcM9kLJjFmcDe6an0a8eG6CwFbOtyS2JMwg7AiM1QM6AZ9kRozph1kRLXrOnm7j1Ppi6T10OUTKWQ1TuA+v/ADonyGUHmmBBamFdxOwwou5jOLiyrsRrOleuPGBok0y0ZHgYOAipEZFAXroZ9oTn1HzKO0tQtSaJg81uq9UDgd8XFJMvZbjdAVKmsRSWARtJjoUTK4iRKc0JJzy4Q7DsG/J9pFZdpEhyebnYDGgEweSe0Yd0EqcZak3a0NM0ho6WilmLAcYn0eAukkDtlFTMIJu43Sd0cVaKjKyOiN7Zk/S0kCUrZkXRTeDSOiMFsmTk7ljZgvymQVOZb2IY0ppKeRx4p3dP3vpZZSPP2j119wRo9WRhu0qc15IffPsgOsakyw6XGFVZXBHUYzki0ZnpbTE4L8lsrCWoqGmDyqV+zu4xjt2NlC4KnVxnqxmszVrVixJGO2sS6jKUCTLstsldKXPmigw6bMB2NUQ1UDYQXaq6ytbA1ntKhZyiqTFwDHh9k4DjF7V8iEnDNEWTYJ3PkMOnWpLHPrrtiMzaLWofaJKhDLmUeudRgeyLjEU8yvtOotmaYs2UWlFWvUHSQ9VDl2RWehi43LWdouYVNKHthKLaIaswctSmWGvgqQCccMhGVmhlbq9rAi2aU0yW6ITcxGRONWrvrWNInXHdIOv2qMt5TT7JVHALEJ5DjM9HZ2RspNZGMqe1nxABRREG26teNK/GLRiQ9IWwobymhHSB3MvSU94EK4j6HtafKLKpJul5asTuqATFvQzjkwY0PJuq63r4UkBt4jzKu8dZYaZmUlg7rndUR1RfUMGsxzRlqD22WFpQFjhuKRVPfOXFrOn730svrP5+0euvuCNHqzPDdpU5ryRIcY9kB2EaW9JbHcjmM5FIxex2igvZ1o1d+GMcx0pkrR+mmJuoAbqkmLsguwy1e0VOnIrzaIhxu0q107OqKUGx3SLmz2GQjkSkQFaVIpUEg0BpkaVzitlIicuqLtlnDihzGRGYPUYTMYtp5FBN0rzM3mZji9SoOVRw3wJ2OiMky5sulTFXHYJbNasAOqN0rI55ZsgazFWs86+AQJb9907YzmlxHFZgYNM2a0WZVoXlm7fvLdug5N2GM8krI7LKWbJmn7TLs9jmGUABcIFMRiKYQ2xWsYdO0iQoO0RaeRxvUjANPcS1BLOwUAY4saQEs+nLSplyAoxKoBluAGUXPJGcdQX0NirnrOynsjzqm8dY5peTfBU5EDM4YZx0R3TJ7wxqrNvWyUaZFxWmBF0U+MXS3jjxb61P3vpYZWbz1o9dfcEavVmeG7SpzXkiS4x7IDsGLGlVpvVhEMpGL6X0E0tVuH5smlNqkHwMc/E2TuGWq0qUbOJIuq4a8QWuiaK445HDjSkWkrHTF2WQX2NwuC5RroYtXPT5yKbqhKtiRWhPWAMzEthKPVuyK5iTmQAa66IWdaFczChCgYLXbnWNKegnqPyJYVAodgQtL1MzvIMJwXAuNWSDOxW2uRrRqdhAYf8AsOyNky2h/WsEWObvMtvaKRE9BR1M20CsiUjSp8y6jmqq3kMCqi6DsaoOHXGPE6Y2SFayKoszypZ6IFR1AbISKloZXaZBqKZMWp144fCNEcckaryV6hzEdbdPFxVB5tGHSJIoZjD7IpkOuNF3kSTNWmstMWXLeIbkZpApYHJEwmlbxGGWcedN3lc6bWyJfMKekRjljG0ZWiZyV2SrFLAnSKCnTP8ALaKw+8cmM3qfvfSyzs3nrR66/wAsR0PVmWG7SpzXkSWOPZAdoiwZdhiZDQB6cAFnnVUMBU0OG3MHYYyhFSqKLKlJxjdAzonWUSQqTZYmD0sKg0FTlQ507DHsr7LjOT2JWt35nGvtOUIrbjflkXja4AEMoJT0qHDiKYRw1sLVpS2ZL9zupYulUjdP9gn0ZaFmos4Y3hgd4Ptjllk7F1Km0rIfcxLMiutKAk1GyNqehEtRCJgOEQMTYpRWZeAw27urxgWppBt5BjMlCZLUMAQRiDiDG9rivZgppDVnoTimBZScBmRiIiVPI6I1cwXlaBnzR80hOwnJR2mMFFy0OiTjHeJ+q/JmiTlnz2LFPJl06Ibf2RvCHecc5K+RpdnULh+u2NLGRkXKRoBpE++jOsubUghzRSM0pGlKlGeRxYqtOitpfkWmqn1UYk4ZnPOPJqxtNpHoRk5RTZcCZgIOAnqTLC3z8j1j7jRth984sXvU/e+llrZfPWj119wR0vVmWG7SpzXkiS2cB2DNhfok9TRMikZjpW2maSqHoVNabTmBwpWO/CUYwe1JXk/yS9ZyYicpKydkvzZUzrIjuyUFBlTAi8cCfw0DHaMI9L0iMIJXtLvOJUZSm391aIhto1lRgrsynA0qCygkqebBN5TVsoxr2jP/AMmb9X+19RpRblHqaev/AGgdakWkGz83UHmzTDIqcVI6v6R42KgozutGejSk2rPUvGaOY1Ik45xtT0IlqIU4dkSMtLBJqrcKeMXFFRL+X5KbiB4RqgZ6cKL2GGNajWix82oAoAAAN0JaBNu5KOEMkVLAGJ9vxhADOvmjpdqssxTevIpdGAoqso3nYRhCY7cGCmq7gWVQPRjzZ7xpmWatlD4Esn6Nb6TJH4m9xo2w++cWL1p+99LLqzeftHrr7gjperM8N2lTmvJEls+yA6wb0zpTmbJNYZ3TTtNImZUTLrPaA5IyFVGLZi/sAwAwOEe3UqQgo+X+1Z5cYSk5Xf8Avkde2MqofOXgd5Kml2oIxBOOI643vSr1OtlYxtUpU7RzuNpbemw6Sg0rereKkCoauYDAmka0cPGSldptO6M6teUWsrJqz9ZdasTeZtA2LNF2m4+Uh4HpY4R5/wBoyhUpdXVHZg4ThPraMOGaPnz1SNObBo6Ke6Zy1PKcOyIGXeipgCmu7ZjG0NC+Ba2BqoAMbpwIyKnFSP1si0DGrUVmyzVT0WNLwyZDQMPhD00HGw5YZoAN4gY4YiES1mKn21QQq9JjsGwbWPUICoxvm9BYkCtSSx68hwGyGJyB/Xi2iXJC+m1DwArSIm7IkARbFWlBQDZHPsxY9pltY7cGA/XZGMo2Hcu9Dt9Jk+sfcaLw++ceL1p+99LL+zeetHrr7gjrerMsN2lTmvIkHPsgO0xrlQevMLuJPtgloJakGwWoDJzmo8tFyWYchXqj1aks4qMFw4XPPUXsycpP87d4xPnC4QxvC8uDFHFLrYgZ1FdgjSNRdNLagvhkQ4Po01L5kdLJLYgkDCoqTzaYGtd5wKxpT6NyleVvVqyJueyrL46IuLMxWVdBrQ3kAqq31N4Gpxf7OW8xhPZjNxgvzzdvkbQ2pRUpP/fMNtG24TpSzBtHtjw8RRdKbiz0aVRTjtIVOODQ6e6D1O1wiSiXYrSUbHj2RvDQ04FtYQyuJsvyH8pa4Z+Uvtwi7CvwJMoy5ODEjnDiSa1OOewZwrWy+JO1f/f7uENLluChOIJoaYiuWcBabWZRyeelT3KsjYKKMGumgzBGKnEYYjCM5SaeR0WjKJZtrCUHzshx1ymWYO43W9hg6XvMnQ7mDWt+k5VolyzLetHNQQQww+0pxETOSaVjGUXHUEJ0mMxCbJNKN1bf6w2roEw31YtF60yduJNd/RMKirTOXF60/e+lhTZ/PWj119wR0cWZ4btKnNeSJBOPZAdhimvz3p8sHIBj7YtbyIejKKx0JIVaY4i9iKg1OI3AmPorxsmtTxZKWaeg5bJJa4QcKiqnI3qJiRiKUHfBXjJXlGVs8+RNGSyi1fLLmcIag6IUgKagbiUPSOO1e6M6eFjCtZm0sQ5U8ibopjVica0N7rGGLHj7I0xUoU7W9ayIoKU7/DULtU53zTSyKFHIplg3SXDgY+bx8tuptd6PYw8dmGz3FrNOBjGG6aPUUTEFFlatETOazq4BN04EDcrbD1EERvFNI3i1exH0drBLlSkR+evKKG7QLmTGkaitYzqUJOVyXL05KciiOSA1DMIYdKlfYPbDbu7kxpOI/M0kFWpyGW/qAMI0UbnbImF5szieMczd3c39RWacnKqkmJZadlcBWmYk74djgk7u4gtBYQ04hgEPJ9MPyxFrhRj20MXDeOTE71P3vkzQpHnrR66+4IviyMN2lTmvJDzHHsgOwxzWCz37fLQ5EivCpJiZsunFN2YzrPqx8lltNSZWWKm6QKrUUAH9qZxtHETck+JU8JFReeRQ6ItL2gXCqrs21oQBXEjaFMejGNVwlJy+DPLlKnGaioljKExBQiq7CSi+Wu/H7SjIxM9Iyc/N6BTdm4qNv2JFgtSswYXajcxdhXcWwWOnEdGoppNu/JGNHpHK17K3x/csNVLV8/NXK+ittOKYE1OeY2CPLx9OfRxnI7sNOG1KEQits66jHrjihunS9RuwaZYTUpLvU6WJwAG+Essy4q7D2RaktCCZLNcwy7RXMHcY6E09B2cXZkSdYkHlITtvqvSHrLt7IDRN95DFgs83GXMVG2gUoT6taiBDbkt5FbaNEzedUVvKDUgBhiMqk4RnVllZFxtqXygquMZIerATWe1lmFPIqcdhIpXurAkZ1pW6qKMwzmOEQANOkAF/yeD6anBvCLhqcmK3qfvfJmgJaVFpnoWAYspA2kXBlF8WRhu0qc15El8+yA7DMZ0v6dzjZIKV/ExNPYDET1Oigs7lZyn2l5gSzylLr5cwqCQoqFQE0wqSe6NKMU3dhipNRsviB2j5jSXQEjPJqVxoAUbGvCO6acXbg+88yLjNXWvqCCzaRxBJ9E7/APUrlwjv6Km6WnF+RydLUVXUiWdnfpdIgDCpN0dpwEa1JUoOKMoRqyUi90PJpaEaoyYbgQdor5WQOGGO2PLxtSVWhksos78PTjTqXvm0OactcznGQN0cMKR5UN07nqFGrmj62cvUF2S8KblPkxSjc0i7Fjo6wq7c7ZZhlzB5S5rvow3RpZLMpyejCRbWwC84ArHMg9GvGHtIFTb0G7SVbFwpplUDPjnGMptlxVtCJaNJou2ILSYLW/WZZk5bMsxULmhZjgvVuqdlYqMHITmol9pnQymymStAVFVrsIxNTvOMbOORzyzM1rGRmcJgA5AMINQPrqcG8IqG8cmK3qfvfJjPKNpFpWkpd3MvL8QI04sjDdpU5ryNJc49kI7DKNYZsxJz3GVSaMt7JswQe6M6mp1UHqig05rPOtCLZiqy1BDEyywLkZV3AHGnCOvDU4tXepyYuvK+yhuyqryheAJDEA0Bpljj4x6FtqVnpY81PZhtcbnE0RNQM8shqCpBNGAGWO3t3RE6Ctk8h067vmhvQelDNcLLq7kZXCzgClcXNImpXpWTz+OXkaxo1Fdafv5hVZbEyETpxo1BRTQuSMOkf1TrjlxGNjJOEVk38DajhtlqTfD4lXpm1lphJzIjghodTL3k4tFoaY8oVuA3xMwKpXOXSu2hIz212Ru1spDp9a6NLBWWDdAFcTQAY9cQzdICtadd5MiYiELNYP0pOGIocyQQpxByMOCd7jc4xVm8wbbWC0zhhSUmwDpNTZicB7Y0VBPUwliX90izJRPlO7cXPwjRU4rgYOrN6srZ9jUDogDq2GKsQEGgtbyJfyS0lijC4k0VZ5ZyCOPtLsrmOvZnNGsJ8GQmFDSoPA4RzjEloAEkwAEXJ6fpqcG8IqOpyYnep+98mM8pKA6RSoyaX4iL4snDdpU5ryNJmZjhAdhneuVgDSecp0lqOysEkLiZ/a7N5Ln0f1SOnCxyObEN3JOjJwJly60OIIPsNI9CLzZwy3VYINOSLtjmJUMSAKbcxsiZ55GkOrmQdTdGCzuZzDpXCFHWd8efjIqMUkdmFcpNtl8VL3pkxqKMz8BHmnaD+kp4mPUKFGQHUN5jaMbIi92Heh9JJzSiXdULiSooGbaqgZ8eEI7kklkSNYtZBZ5DPMXFcBjgZhGCdfXFJXIk1FbRh+irQZk95s01YmpJ2sxJNN0bx1OGTvmwvl2sRvYxZ1rVAIrbbblG39bYllIZ0Y1+ZXdiT1qSAf1ujKbsi4ovIwND1YAE0hAEfJ99dTg3hFR1OTE71P3vkxvlFWukl4y/ERfFkYbtKnNeRo0zMcIDtAjWV/ordvjDeguJm+lZ1Zcv8INcdm+OzDPahyOPELZlzPGzkc3znkmoDbK4UqRlHXB3bOWcdlJBLb5r/J0vYhWCtkSfRau0YQPJjWaJ+jZYeXfY3UAxO7qEeTjG3UPTwqSgVOltI84QqiiDIb+s9cYxjY1buVc1qCsUtSWV6250IKOVINcDhXfSNbJiU5R0ZC0lb5jhQ5dgtboOQriYNlLQHNy1KVZxU4VBJGfVE3AurHb8KxupGTRJfSJ39mHxh3FYZnIs+gPRYmik40PXSlYiWhaCPR9iWUgVe07THM3c0sSYQzkAHCYACLk9+upwbwhx1OXE71P3vkz3KGv+YqfxS/ERfFmeG7SpzXkaG58IDtM/1rb6KeJ8YctCeJmtvnEFMARTaK5//I3wqtG5hiWr2ZcmUWVCCFGNKDo0I2g9kejBanDUu7ZEq0zS0rmQ6s1VNUowCg06QqKCIqPuLp+sXOmXUEpWJQGtTheO+mzhHmSbk7s9KMVFWRCYRmyiBpGZQBd8OImRJUuNUiGxi2jj2Q2hIHbWcf7xizRFjKsjmVzq0YY3gMxTPDbDUwaI62kxdybBJqfZ+enEVAKozgekVFaDsr3QpZoFqElIxNDsMBNIQCWgAI+Ts/TU4N4Q46nJid6n73yZ7lF//QQ/jT2FYrvIw3a1Oa8jQJhyhHaAGtP1Y8T4xT0J4meT3AIDDALU0zB3R04S+xkc2JttZnZc5nuhZZYDLnMFFabNsdkG3wOSoop6ltZqql8kHEqTQCgwoFAyGcVsiUshDTI8k9Yad4hjK20tWZTcIumiZD6Ckb2MiHbhWFJAgYtIoxjnlqbIt7DawtlmKPKr71APj3RKV5D4FcrUjUgvtB2lpbpNUUZCGy2ZEHqIqO2KtwFcLFmBheGRx74xsaC8IQCawAIYwAEfJ59dTg3hAtUcuJ3qfvfJjXKO3+ZSx+JPERXFkYbtKnNeRoE01pQwjtM710tlyUZYxapqd1T4xUtBJGdyplHG2ojrwUuBx41aMtS1AG2UPsjvjqzhlomTJa1kXGNMASeutYJK8ciouzVxuZKZcwRhXiDkRHjtHrp5EWcxiGUVE20Um8RF0mTNE5ZmEbmRFtM0UhMEDdrPTPGOeWptHQkSE6BrXEgmm4V/rExavmN6EyzogxGPGOlWMXcNOTaxJPtEyWx6VwOhArS43SFNoII7omcU0VB2Fz05t3l5XWIpwJjFlilPXBYZ2sAHKwWAJOT366nBvCFxOXE71Pn8mQuVE/5knFPEQ+LJw3a1Oa8gsSEdwA63AksAKktA3kIErUqqUUYsCbx2Y/ZjfBPrnNjF1CWp+bx9L4VMer948z7vxJejw1TMuCawDXUZqJU4C8KYjq20jKupuNo/z8DbDuCl1v8AcxxdY5iyWs0kBUa6GYkvN6KgFBQUC1rTdWPKebvY9XTI66g9sVbIkG9L2NwaqCaboSTTG8yFLtrDC63cY0UyNkcUTHOC3RvIFfCBtsEkiQujANkQ4FXHf9n7oh0x3JOjNGWU4T5s2QwOaSucQjfnUGLjdEtJhVoO22OwEzbM0y0zypVWZDLVA2eG3+0U22CSIJJYl2NScSes5xBQ4iwALEAHoQBLyefXZfBvCFxOXEb1Pn8mReUuWW0pLCipqniIOLFhu1qc15BUkph9mvCEdwGa0TVlBlGM16/uD+sXGG0S3Yze0y3RgwFcY0gnCSaMqiUo2ZaWW3huiVusDUYg12UG8x39Ok05Kx5/QXi1F3LTRWk0lGsw83cKm5cvM5LUalcKgVOPCkc9WvtK0fzOmjR2c5FhpLSEic1ZMppaCpMyb5c1j+HADsji2msjstcgxsQJYVgAbMnqhiPc11QgEGVAM5zUAHQlYAJEmVSEwJaxIxwrhCGJYwAeuwAEvJ6PpqcG8IT1OXEb1Pn8mTNbdCm0aTJqQFRakZ45Acce6KjxM8P2tTmvIIRq8stFpiDhgxzgudmYM6y6kEVmSiQxxuk1DcDsMUpCAMyRjUdhi7hYabRks4lRWE89QWWgv/ZwAorMvBjGfRx7i9uR6z6LVWvElm3sST7YpRS0FdsmXaQxHuagELWXAM6VgATzUAHGlCEM7zUAhdMIAPKIQxcIDoAgGe4QAEXJ59dTg3hEvVHLiN6nz+TC62sPlk4bTc92GtWRh+1qc15F4lgBUC8d+FKVgudYzOk4hJjYU6JGXXX2QAZTrNZgtpcDI0PaYtAVnNw7gcgA9TGADpMAHhAB3cIQC6wAcp2QAcgAflSgQSWA3DfhUmuzZ3wAOfISaVZAT+IU48IQz0uwZAsor1/rbhAB42KmbJWu/vJPd3wAeWxkjArvoSMK5dUIBi0yrppUHrU1EAF/yeL9NTg3hCfA5cRv0+fyZe6etfN6QauRunuEEdWZ0JLp6keOT/YJ7Ha4DtO6XnC6vf2frwhoGZNpm0CZOdthNBwGEUBC2UgGJIgEebCGBxRAAoisAHKQAKgA9juhAepBYZw0OQ4wIBajCAD1f0YQHqQAcgA4ydcIYScniH5anUGr3Qpao5MQ10lOPG7f5J/9h9rJq0tqowa5MApWlQQMgdvbCa4oxxGEc5qpTlszWXNdzK2yatWuWKLOlU675+EHWFbG/wDKH5MVadXbU6lTOlY5kX6+EHWGvTO+H5MqDydTPvJfe/5YXX7yr4v2PEe/ZzM+8l97/lg64XxfseI9+zqZ95L73/LB1wvi/Y8Rz9nL/eS+9/ywdfvC+L9jxHv2czPvJfe/5YOv3hfF+x4jv7Opn3kvvf8ALB1wvi/Y8R48nMz7yX3v+WDr94XxfseI5+zmZ94ne/5YfXC+L9jxHTydTPvJfe/5YXXC+L9jxHl5Opg/1Jfe/wCWDr9474v2PEcPJy/3kvvf8sHXFfF+x4jo5Opn3kvvf8sHX7x3xfseI9+zqZ95L73/ACwdfvC+L9jxHjydTPvJfe/5YOuF8X7HiPDk6mfeS+9/ywdfvDaxfseI9+zqZ97L73/LBaYbWL9jxBNqzqwlkq1b7kUrSgA3L/WKS4smhhnGbq1JbU3l6ly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TEhQUEhQUFRQXFxUVFRUUFBQUFBUUFBQXFxQVFRQYHCggGBolHBQUITEhJSkrLi4uFx8zODMsNygtLisBCgoKDg0OGhAQGywlHyQsLCwsLCwsLCwsLCwsLCwsLCwsLCwsLCwsLCwsLCwsLCwsLCwsLCwsLCwsLCwsLCwsLP/AABEIARMAtwMBIgACEQEDEQH/xAAcAAABBQEBAQAAAAAAAAAAAAAFAQIDBAYABwj/xABGEAABAwEFAwkGBAMHAgcAAAABAAIRAwQFEiExQVFxBhMiYYGRobHBBzJCctHwIzNSYhQkghU0kqKy4fFD4hY1U2NzwtL/xAAZAQADAQEBAAAAAAAAAAAAAAABAgMEAAX/xAAnEQACAgIDAAEDBAMAAAAAAAAAAQIRAyEEEjFBIjJhE0JRgRQzcf/aAAwDAQACEQMRAD8ANco7bz9rIJ6NM4GjrHvHvUV527A1rWgDeUllpk16tRwLXEkw7VuIzB681UvOgccbDOHdroV5E3s9fHqJPYqrpGcypg7m6oqUzDmmYO0bVSsDSMvA6jt2qrarwBfucDE7DxSXTC9rZ63d1sbWpte3QjuO0KysHyTvKMsRAxA4dgxe8D1FbwLdiyd0Y8uPocuSpFUicq9TVWFXq6pWFDUhSpCuCNK4JCuC44cq1pMKyq9o2Lgox902xzqbuZpVCKbsQa8YcbnuqYi0nZ0gexFLLYqn8U6o5jA3mw0PB6bjDciNA0GSrTLwaS0AOl2KJEe5rr2d6cy1OL6YDQGuaXOk9JsRkAMjqNqBwUo6JybQ0T0QDSmlOKaVxwxy5I5cgEz/ACuoCm8VB8ZaHcWn/juWbstua5sPz+q23LWwmpQGGJD2a9bgPULzX+GLQZkRhnyWTNGpGvA7iE7weWt0JdmJ2j6rP80ScVTIbToY7deCP0b354htOkXxGJ8wARuyzK0wuik5rHObigA9vBTSZocU/Abc1hDGU6zMQj3gfjZOpbsMZr0amZAIWVp2gSGhpHZAhF7uvWkXCgHfiNHukOGQ3EiDsV+P6zPy1pBVIuXLUYTlBW1U6groMKIwkKVNcgEaVwSFc1cEkVe07FOoLTouZyBdKwZtc50lpeRAAHSyjuU1lsjWYek4kBzQXOknEQTI0JyVWpZHEO1JLagALiB0nS0Hs27FKLES9rjGT8W/4MJ++oLkcFrPopFFZtqlRAIUwp5TCuOI3pEr0iUYnvdmKjUA1wyOLTI8kPFzU30sJG6HbROYz7VcqXrRHvVaY/qCrOvRjaZLHB8AQG7TG/hB4Iyj2Z0W4rQEr/gzTwdONgGe48FRo305gw824ntAntCyHKW9a4tQdicC5uLI7BBzHhGyVo7rvguY1zmzlnvBGue1Y8kOkqPSw5VNbD9iYS0vfqc+A2BQ2MYrRzgGYbgJ7cQ8vFVq16uqDC1uFu2dT1BCr3p2qm2m+z1MMEuc0tBa90tydOzZ2K3Fh2naJcuf0/8AT0iyW3G4NzDtXZZQNx7QiBagHI6sazeeIjExoja1wJxtniAtKtjijzbK6hrqw8ZqGsxI4hTIE1ycmuSDkTkrSmuK4FAJMFDaNFICo7QckQAt9Z85D/KdMYGvAlOY+oY11bOQGUkHXqhPFozOWQnPgR1dfgnisdre6T8Ubt2a5BZcsx1Uyhs51UyIoiaUqQrjiJ65c9clGBNHkJYxrTniSfVR3tXbQqNploZSIDabhkzdgduzjqOW5ax5IGQE9ZVG+bsFezvY4AuLCRH6okR2wrxikTcmeUX9Z8dre0Z4GYAOt2aOXLdhDRl9nVNs9/2dxAfQL6hjG6m2SHACcTsu6VoqLm4QWGWbjk5vU4LHnwTtyfhu4+WPnyQCxAFvEKxXshqFrG+8SRw93uA9EtR4Dgd0793UjlxUAZq7+i3SMtSPLsWjirrBsjy5XJIsXbd4osDGmAPslTvpuPxGOoQpXJAFUyiMpgJS1Kkc5cAqWhm1V3K7VEyqD1KSKRI3FICkckBSDkoKbWOSbKWoeiVxxT5+DEHj3fVL/FiBlsnUdX/6Xc6J2/cfVO/iRGh+xKKOZas5zKnUFA5lTFEUQpClKauOI3rl1RIlGCzs12KVi/ZxyoNop8zVP41MZH9bBkDxGh7FsNfvQrS1TognZkr6ux1OsSx0U3y4ANGRObhPGFAKDmmZnUHrGev+ElbCtQFVpY7XUdR3hAGsLSWOGYOE+An/ADlUTUlTCm0yrSo844N6WZDR1E6yJnLVbalTDGtY3QAAdm1Bripy4v3acXAHwk96ONap0orqgzk5O2IGpQEq5cKJCgYc0+vVDRJ0Qdl6k4sIGRDYOsmPqpzyRj6UhilNWgqBqqFpEFN/tPPMbY18lI+oHtJb8JgpO8ZeDfpyjtoqOSSnc046A9xTv4V+6OMBIEhJUk5FdaLPgaX1HMYwCS5zoAHFD7svyy1n83TtDC/Y3ME/LiiexccSmrnofuPr4J5rgDMHu6j9ERFiZtd4gJ/M0xtHaUwLKlA5qcqVppjSOxUr4vijZqZqVXENG0Nc7wARsBMUkoXc9/0bU3FRcXASCcJaJEb89oRAuQsIlQpEyo5clCeGXXeD6FVlWmYcwyNx3g9RGS95uG9WWmiyqzRwzG1rviaesFfPMrUchOUZstbC4/hVCA79rtA/0PVwXo5I2rMsXR7jB1GoVC9qQIFVurYDh1Yhn4K7Z60qSoyfIjeFBOigy6qUUmby0HvCuKOkAGgDQADuT5XAEC5ICqt4V8LYGp8tpSykkrGjHs6QPvO2BzsIOQ7id6zj+ca5xG0kjaHOiArt5WgNEnYuu+7K1QB5eKbTnBBc/u0C819sk9HrQcMMNgumy1l4e40mAtwtpNaajy7a4EkRPDetBYTVoNc+sWhsE4GiXTlmXfeqJWK7m085c50RidExuECAFT5VtHMObrjBb2HUrRHF0XaXplyZ/wBV9IrR5Jyo9ptqqVcFlqup02nMhtMud2kHLggFrve12kjnq1R/FxjiAMgUetXIfpk0tucb/v1VQ3Q+mYcIPWpvKmg/oOL2T3QHVGfw9Z7zTcei6TNJ5yDx1ic94lB7ZQq0KjmvJDqbsLtokZgwdAQQQUXfaxTy0O2dEa5SWVtZlntA/wCvRDX/APyUnYJ7wB3IKWgtLwt8meWAeG062TtA46Hitoyqd3cvFzTDQOr0y9AvS+RVtdVokSCWmM9yrCXwSkjRUX5j72LP+0UTYqsCei7yn0WgYx05jxQ3lJ+W3diAPAgqjZNGU9lILKdRrsiHuBzB2MORGRW9xLGciwGvqtaIGLQcGrXNKVOw0OckXErlxx4ElnIlMlK7YvVMR6z7OOUnO0uZqH8SkBhJ+KnoO0ady3P9oNEZyepeX8iXNpU2hvSqVBjIDZgThEuJyA9StYxxmC7E7c0ZNHYvMy5qk+p6eHiXFOTNay1sicQAO/fuhWMWSylN5G1EaN6ERiAI3jWN66OdP0TJxWvtCznQCSglprkkk/8AA2K3edo0aDrmeGxCbVUgKXIyfA/Gx/LI7DZueq5iWM6R6z8I7/JaCz0Dt64Cocm2RTc79Tj3DL6ou4qnHjUL/klyJOU6/g4k7vHNZ7lBWaHAGYAk7dTEeHijRqoHetFj3PcBmW4Z3xJmEORL6KG40frsHtOIY2ZxrkQY4FQ33YRVZMZ7xkUnJ6lXbIqua9s9HIteBuJ0d4I09giFgSPQk/g8kvKGEtds2ObJ7EVu22CpZLPTyDXOtLAIiOnqN0EyinKK7RWJbkDBgnTv2LMW+yvs1GxtlrwK1WXsmAariWjMA6Ts2Kkaa/JJwa38Au3g4yDlOo3EjPxaVtPZdXPSado+o/8AqFnL+aCcY259jgHHxB70U9nFaK2HrPimxzuiM4+nqizt9W4VGllNlR5a+DhYYBEz0jkj7jkgt1+9WH/uFaZMzxQC5O2WrSqVHVKTg1xyMs0jUjFPgtHz6W0jou4FD2PSRY1F3n1ypF+aVE48YapCFLWsrqT3sqDC5hLSDvCquqL1zAbDkpbQKZkiWEydopNAIHAlxWvslue8YnuZQp7BINQ7iTo0Hdmc9i8fY8iYJEiDBIkbjvCV8vgOJdEABxJiNInSFinxO0m0z0MfO6wUWvD2X+1GNMDPrKWpfbB18M0E5L2N9WzsdUBnNoME4mjIO0+4R+yXI2nDiNCJyOhyOzrWV4KdGj/KTV0XKNpxNB3gHhlkFBaHyrFWykTgjqByHfsTKNpa33+iRnn6b1my45JlMeSLVoJ3RXLKYa5p1J7+pT1bx2BscT6KpZ7wY6cJBjXX72KKpbqR+Lwd9FWGSUVRCeOMnZJUthHvZjw7kPqVRLmh+4gGJjdO5JUrtObXTH3oqLn0nuPOw4iB0gSQNd3WkyZO+qK4sfR23oLWW0tIT6j0I/jKTcg4DdqPNRWm+GjKc/qoNs09U9l612MVWmIkanbG7tWC5e3mC6hZ2HE/HTLztDWOJbP7tvZ1o1eeDA5+MhxGYBeAdwMLz81MbqzxEh2RG4aHPh4qmOO7JZclKkG7bmzPY0eEg+Xin8h6uG1AfeyfNPeBgZJEHEOzEqXJ4ina2S4RmDrrn1LsXpHIe0FyEXZ+ZX+YeqvU64c2QZGm3VULuP4tb+krXIyot2odF3A+SCscjdo908D5ICwpEMSkrk2VyJxW9p/JmrUAr2dmNwyqMaOkWjRwG0jThwXkrHgkg5EZEHIg7iNi+gat5OqCQS1uwAwe0rLX3c9lc41a1FrnRm6DJjfGpWqPMjHTQFwJz2meVGNiJ3Ndxq1qVNubqh12NbEuceA+iS9eVVmFOpQsVENLwWOeWgZbczmVtPZhdUMFY5uc0NbOxuFsntMdyuszcW6ohPCouk7/AJo3FnospU2MaIAAa0dQyVjEHtLdMtNV1Wykw4CY2fRPslnMyRGvGdFANlA2Fx1cY4nh9FZZdTMMOGKcjPWrVU5H72qVjkKQbZmrvugHHgcWHL9w+LYoa13Vaf8A0w8Da2Se7VFbuq4RUO4T3YlXoU31pLnQB3djVOWKLKQzSiZl9vaKoGbdhGe4yPJJVtbAAXQZxYRIBe6IaASctkncFsBYGDVods6QB8NFQfyepueC1sHMCMonUjslZp41HdmmPI+lpoxN4teKYPRc/InAZGolog55Tnv7ldu6m19BrxOYaRO7FktLe10ss4L6YyIhwJyIGkdYQ2yWT+WYQRo0E74ORA7ktWlSLKfbdVoFXyBzQgZxnrrJgLHGxFtQANMEDGN2KfTzXplg5MOrEOxQ0ZmZzPonWSyUW1KoLZfhgZ65wc9+a5XHZOfWTpenn9Z0tpz1z/jn1U1KkOepPw5Ocw6O25FS8qLrfRLR8JE6aSTA7o7kLsDmObhJMtMjTgfr2oNdaYnuj2SlTAbAEDXtVGwH8arwaprseDRZBno/8qtYj/MVPlC0N2iCQRq6HgVnqZWgqLO00qCTLk2VyJw01zTcWEHLROq2tjmltRuNp6pHWIWgcwOMkCd6r2/k/jE03YHbREtPZsK54r+00YuSo6kYIclbuDw8UHgzIaXVMBO4tJ06l6Byeow0Q0AbGiAGgANAA3QEHpcma5IDjOeZJMRt2+i2t32IU2ho2CFTHGV/UJyJ4+tQr+iN1Kodw6gVGKdXft/UiSZGquYQe8OOREb8/JPaVO4KvtKDGQNpWRzW1AY6QgZ8de9QMs9Vnulonr+oRVyr1EjY1FaztrYhjcC3OdNx6t8K26nVb0g4Bp0zE5gaZJJVSyl1S0YSchMjZA2AKU9ui+LD2TbekQ2y761fJ5GE7JgYdugVplka2kKTBL5AE5NEHVGmgQTvyHAZAevaoDTjMa6oU34BNyIW/hUg12rRntEkmAN5MqhYrue+rzoAgkYs+w+Cv3k7FhbpOe/pSBM9U+KuNc1jQJAA7yVZxi4pUQUpRk6BN/XCK0zBbAznPKdAvG71uh1mr4d+hGkD7C91q29pBGfcshyhuttYsBaZxbDBwnXXd0e5TyYrjopCbUtj+TdUmkBs1HAqWyn+Zd1s9U+57EaNIMcZIJz355KOkP5n+g+ZU0qiM3bCblmxqeJWjKzuHpHifNcjh4XJzWrkQmho6haCmwLP2X3hxR1oV8ZCYtR4XUyVwYnDVUEFATNp6oTimnU9i44ZUUDgrFQKF4QYUQP2qm/VWqjSqrgkY6Gveh9jtsVXtb79QuAP6WMLMR4/iCEQLRqdBmevcFSstAc5jjMvcQP0hwAf2ZMUZbejXhdY5X5oNUHZDrzVrAR72nVqqVjeACDsMeo81fNqaWkDMqkSM3K6SBl812tYx4PuknsjpDwCFWq2PqPIpAADI1HZidoa3brqUl6e8WR0SCHDZmq9y5U8P6C5vYD0ZPAhSzOUYqSLYsaUnZFa7FVI/vFSf24W+ACdyadUDHU65L6lNxLXnV1N46J8COxEHhLZjr2LPhyScqbK54JQsmehrR/Mt+Q+qIvQ9v8AeKfBw8CtUvDEgnhQCoOm75j5rRwgNpHTd8x80iGIglT2BcuCHbvEvCOINdI6XYjBWmHhnn6PSt1UbSnhOKSlqjLc1zgdhSzH+6IBtUZKs7qVl4y1UJQYUQPCruCtVCqzkjHRWtJhoG/pHyHqrl0U+hiMdLNvynSeOqp1GB9Qt7OrCNfLxRmiM42BTRfPLrBQ/sa+xA5jInI7j2KhaGFgxGdNN6LuKqXm7ohu/XgnUbZKOZxWzG3pasDS9x6R0GsE6dg9FHyasrqbX43Fxc8vk6wYHd0VYtF2se/oyM4yOUT9Aqtx2p76lbHENcGsA0DQEnKT60a8E1N2gzVMJliPvcfRdVK6xaO4+gWLB95fkf6ydyoO/OpcXeSvlD6/5tL5lrl4eegu4oHavzHcUccgdsP4jvvYkQw1q5NDly4Y0tyjN3YiqG3GMncfRFCtUPDLL0YpG7FGnBMAmIUbgnymogEwqKVOqzkGEjqqu05zukqWqVVqO2fqIb3qc/CkFtHXXTlznHdHfn6IvRGqpWVwglukwOvD0Z8Feo6BCKDll3m2OKH3i7PgERfog1ufOLu9FWC2Rl4C6TYE9aD2NnNVyz9QLvH/ALgj1NnujaSqt6WL+Zpu2YHT2QPok5HjX4NfEdL+x1fRJYPdPzHyCS2VV13jodpXn4fvNnJ/1lkodbD06XzhXyUNvA50/natUvDAvQ09A7efxD2eSNvQK8fzDwCRejDGlIkaUi4Y2NyDodpRFD7l/LHEogtcfDJL0YUoSOSSicSOJCiNfptB24vAT9VI6sdo7kGvy2BlSxnQOtApn+ujVA8YXHBp7p4KCoVKdwUNcLjkV6pQ6tW/FbHwh7+okNMBEHlCLZUDKxOzmzPblHko5H8GjCvX+Ald8tY1pzgAdwRdjkLs7p7FYa6CqqOjPZceckBruy7UStdrhme3LvQapXGXFVhHQsmWrK3ptH3omXo/pxuHmpLvM1J3BDrXVlzjvJ8Mlk5ctUbOFG5WUbSc1csYimOvPvKHVjJhGa4g5aZR3LLx1ts08uWkiIuQ28j7vzt81eJQ69D0e0ea0vwxoPOQK8/zOweqNkoJe35g+UeZUl6MRNXJGLkQm1uf8pvb5q8qN1/lM4K7K2Lwyv0a5MJTyo3lE4fIWK9qdr5uhZag+C22Z0/K4kraYupeee3H/wAvaJz55n+l6449GLhGW1Vq5VW4bbz1loVBnjpU3T1lonxU1o6zmgFEZOaC2+hjqubshs8JCKvqQUMsVXHaHEbJnsGEeiy5NzNeGLWOUvwGbMyApJzVikzLNR1aO5aIzVGPqBL4qEOaNmZQu0GcPFEL4BxHLSEKtJyHFbIfaQl6HLodAcdgB8AT9EPquyU9E4aYG12vCZ+ipWt68jly7TPY4UKhZDTzdwRRz5A4R3IZZIALjtV2m+RIV4Y+uJGXLk75WNc5UL1PQPZ5hW3nNUb0d+G7s8wlZwfachwHkg18e+3h6orQd0G/KPJCb695vA+akvQkLCuTGFciE2V33lSDGtJggQcirzbdS/WO9Y5rlI1y0KbIuJr+eYdHN7woHWimJmoz/E36rNSvLOVNjAtdUbC7F/iEplKxWqPaa/KixU/zLXQHGqzylee+1XlLY7TZBTs9ZtR4qtd0Q4iAHA9KI2rztt3NUFpohoICYB7d7Ircat2Um6upuqUj1APJb/lc1a19Ixs6yV4x7HL/AH0n1bMMOF/4okZ4mhrSB1RHcvUalse7Vx8vJK3QUizXGaH8mGSar95A8yfRZ228qBZbS6haAebqDHSqDPASIc1w1jENRPvLScm4FMOaQQ6XAgyCDkPJQafaz0YSX+PKKe9Gmakeoqdcbcl1rqQw9w7U1GFpr0C2mpJJ3yh1ooglo3kaK5UOapuMvHV57FaU+kbEx43OVImtbwHEDQCB6qg9uIhu/wAlYtKisNHp4urzXnQ+qas9idY8WiuaeHo7slfs3uDtVW0wHO4/7qxZj0e9etm+xHiY/uI6uqpXmfw3cFcrFD7yP4b/AJT5LGaA5YnTTYf2t8ght96s/q9Fcup80KR/Y3yVK/Pg7fRSXoxWplcmUylTMKL7SpWlV2lTMVSRLKxPLqzxVY/9TY7Wn/dbUBZ3lzZ5oNdHuv8AMIx9A/DBg6ofb1dnXiqdqVRB/It5bb7ORtfB4EGV7mCvGOQTR/H0Z/ce3CYXtAqDckn6NHwyvtAujnaHOt9+jLuLPiHr2LZXDZOas9KntaxjTxDRPiqVpOJjmwIcCO8QsPdHtGr0fw7SwVsJwl3uVOjkZOh03BBWykJKL2erIbedYyGg9ZWdpe0yyES5ldp3YWnuIcgVt9o9EmWUqhk54i1oHcSSmit7KucaNRXthGuzeq9ktM1XSfhaT1F0mO4BYq/b4qOLXEgsBDgwSGugyMUZkKey3tjol+Ye/ETH6h0QB1CFPkwk0qKcXLiUnembO01spVL/AMRUqNVragecQzLQDgEiCRO30WCt99ViMLCRudu3mFVu2m7PESXYgSSZJB2meCXBxpX2kLyuZFx6xPXKlajVOKnUFQRmNrSNjm6g6apzNFhbHZi8yDhqNGTm5GDsPUthYauKm120jPjoR3yrTtaZig7dj6xQ63noP+V3kr1UqhbPddwPkpFQncTps9L5Aob80bxPku5NumzUuHqV19+635vRSXo/wUqS5dQXJgBOk0K01oXLkwBr3lA+VribK+f2/wCoLlyaIrPNnalVLRtSrlYmNuF5FqoEZHnGeLgCvcFy5LIMStXqkaFeUcoP71W+ae8AlKuRicygVTOq5cuYDSVhNCmT/wCm3yCm5PCacfud6FKuVf2kv3D7bRbJyChotGI5fD5LlypHwnMOXR+YOC09g913zv8A9RXLlDMWxej6io2rQ9q5cs5oLPJX+60+3/UVLfXuDj6FIuUv3DfBSs2i5cuT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TEhUUEhQUFRQXFRgWGBUVFBQVFxcVGBUYFxQcFBQYHCggGBolHBgVITEhJSkrLi4uGB8zODMsNygtLiwBCgoKDg0OGhAQGywkICYsLCwsLCwvLCwsLCwsLCwsLCwsLCwsLCwsLCwsLCwsLCwsLCwsLCwsLCwsLCwsLCwsLP/AABEIAMABBgMBIgACEQEDEQH/xAAcAAABBQEBAQAAAAAAAAAAAAAEAAIDBQYBBwj/xABLEAABAwIDAwgFCAcFCAMAAAABAAIRAyEEEjEFQVEGEyJhcYGRoQcycrHBI0JSYqLR4fAUM1OSstLxFkNzgoMVJCVjo7PC0zRUk//EABkBAAMBAQEAAAAAAAAAAAAAAAACAwEEBf/EACkRAAICAQMEAQQCAwAAAAAAAAABAhEDEiExBBNBUWEygbHBkfBx0eH/2gAMAwEAAhEDEQA/APZGOVHgRGNr9bWH7DR8FctKpqRjaDuBosPm8fBSl4KIcMQJheNekDlUcVXdTYYoU3FrY+e8SHPPVqB1X3rUcqOWVSgMTSptbABYXl3SDnCJa3q+C8fFSfAdyjCpF2nEfWnT+h/BA1wQjKNcSAdPcpa1IOjt8t3uVqondmh5CcrcdQcKdCatOb03AkcTlPzTE/ivoPAV89NjyIzNBg7p3FY7knsSnh8LTa1ozZQ5xi+c3J+HctlhHSxvYueGTVJpF8mPTFMy/K0xjdnn/nEeOULWZomdPBVHKDk9TxeTnHVG5HFwNNwaZPXBjTcq5vo+wZ9cVant1qh9xCpuiOxoKu06TPWq0m+1UYPeUFU5UYQa4mh3VA7+FQUeROBbph2H2i538RKOo8ncK31cPRH+kz7kbhsVdXl1gWm+IB9mnVPuanejU/8AD6XtVP8AuuV9SwdNvqsY3sa0e4IgI3sLVEgK6mArsphSGtqmhdraprUow9JcWc5bbb5igWtMPeIB+iDqe3VEpUrBK3QftLlFh6Fn1AXfQb0nT1gad8KHZvKnD1nBoc5jjoKjcs8IOi8+5OUGuJc8hw14/wBFeYio3nIytykCJaDY8VzPO7OldOqPQCU0lVWxsZI5smSBLZMkt4Tvj3QrKV0RkpK0c8ouLplXtuhTfSc2s5zGFwGZrnMIOaW9IaX7kPR2MWtaKdYuIc/O6q1tVzmVHNL2mIGboNAJB0MgojaQY5uV7nNDnhst3k6A2MAqBmEkVX0XMqGo9jvWLR8m+SOcbJ6tNZ4lMhWc2fgKrcXWrPADXBwbDw4QeaAgZQQYp3kkXEb50lE2VTQbU52oXF2SGhregWk5QXFpHSF5EH+trR0WmE4XUwJyYUcF1NTkAdCS4ktMK51MuFjFo7NLjrVdVEY5p40R5Of96s6JsL7kFicM44mnUF2hjmk8JII+KRsY8B9I1sZi/wDFjs6MrIipr2AeQXo/pmwYpYjMB0quZ5vqB0WyN34LzSJOUTJgAdZkLMSpFJsmH3D8+at9j4Bzq7KLhq+T2C5g77CFD+lBhzdHM5ojLpAEmDrF47hwIN/6P5/SQ43hp/ii3AWW5ZaYNhhjrmketYDHmp0KYgN9YlrteDSY+K1GFjI2OHGe26ztPENLhfJeDMDt6Op7lo6TA0QDI1kx8FyYDr6uqRBtLalKg0OrPDGkwCZuYJi3UCqZ3LzBTDajnn6lN5+CD9I/6qgdwxNOezpLTsYASGw0dQAXQrbJKMFBSkm7vzXH2ZRf22af1eFxb+yiQPGUjyjxbv1ez6vbUqMZ5FaEt4k9q4KYPHvkLafszXjXEfz/AMM+MdtJ2lDDU/bql38KseSe1X4ihnqhoeKj2HKCB0HFtpKNgBw71Q8gHfIVRwxVcf8AUKzhmyalBtJLj9mrBTpUQKeCmOcirG64Cm1jdcaVhpKvOPSBVzV+bJ0pB46zmM6cBl8F6KXLGcs3UGPaXPDMTVLGUzlzOytcC9rRukAyba6hLODmthoSUWUuxGCkzpCzo8In7vFWGIoBx6NwN2+I3H4Kjx1BzQelIzZQYi03geOik2VWcHNzZiTEAb9JjiuCT32PRUX5DMTjzSqsDCczSIjf3bjrbf5L0GnVDmhw0IBHYRIVHh9mU3OFVzYcDOXh2ner+lgS1gA3CAOrcujp09zm6ilRX16oBbLSelY26JDXGb9UjvUNOnTflLX5XBrss6/LDMDJvNibHcVLWDwRAGpzAyDGUxHXmjuTqdJp9ZkGRJEgWYSCTaQJI3rpRysmwtKo1zszszMrA0b8wEPJm97byrOloq/CYcNu1xILWAAggCJv1EzwGisaYsmoUkanprU5aYdXQmpwWmHUkkkAYpvKpzmlzMHiyBf5Sm2iPF7lDQ5T4t5Ibs6s3rqVGgeIEHuJV9jxNJ/sn3SmY3FClRdUOjWF3gJS6RrPCPSVtGrXxpa9gDmNDMrCXAZekb79YWWqtbSHSAc43ab6RIymBvJ6Q1tBMELfMo1GirVfh89StJJD4LZcSBoYjo6b46157tfCVGy57MozQCIy9kfN6gQPJGOS4HnEEpkklxi5JMcT7tVuPR8HuxTBTgl1M2JiRd3jZYGk+J/O8Lb+j5zhUNZh/Umk6OLM0PB7gUZ60OzenTc1R7PXY5gDXgZnAxBkdeoBGqM2BjJBY46afEfFO2xTz02VGXymZG9rh9+U9yraHRqtduzZu2QVwtduarg6XJ5I7kHpPdGDzfRqMPmVqKT79rZWW9JwnAVO1h+2PvVxQ2gxrGOdUptBpt9Z7W6gHeV1R5YjV4or5f6LcmRbjMcUwuIBJkiDbjwA61QV+VmEZriqH+V+b+GVX1eXmEPq1KlQ/wDLpPd4EgJnJCLp8j8P+Gap9SXNPGVQ8hTDcSOGMr/xAqvbyuLj8lg8a/gXMDG+JKN5EYeq1td1amaRqYh9UMJaSGuA3g8ZS3Y7g4wafwawOTw5DhyeHLTnOVjdPoU5UNQ3RWHd0ew+SaCtmS2RDtLFMoUn1X+q0T1k6AAbyTAHavLtvbJqDG4HEV/11Z1Zzm6im1rGilTb2BzpO9xK3rCMXijP/wAbCv7qmJA8xTB/ePUqv0iD5bZ7mgkjEPEAXg0nEiD7K6oqnX94It2ZungS11VpktbUkC+hCvNl48MERHdbuRWHh4DshZmAlroJ04g/0U2Jw+UDIOkYaLaE2k9Q1JXlZcb7jXyeximu2mOwZzGWvaWTPRMk3mOxazDVQ9jXDQtBHYRIWG23gH0sJWqUHGmadN5Y8AE2bJIkRu1+5aLkbjXVsFh6j4zOpNmNJAh3mCu3Fh0Rs4M+buNBG3sOC0OnKRaQY1/PmhMHmuJDge4+sZ6oAjwKO2w6adhPSH4+U+Cq8IG2sWG3VN5gkWN395lD5JrgOwzgZOUsMNkEQAIsOFtLI6noOxBUJi7swtB42Ek7tZNkczQdi0wcnJq6FgDl1cXVpg5JNlJAFHif1b/Zd7ig9pQ7DgHQ5P4mo+LQqXHVf91pOH0qXgXtB96yfDHhygXmZWc5TcnadVhDhBIsR929aUmCpnsDhBEjePwXm207R21aPm7aey30KppvFxodzgdCFqPRpiqba76NQgNrMyZjoHicoPAGSPyFruXWwmVGAGWuFmVDunRridWkwO8LydoNOpDgWuaYI7Peu6M1lhTObS8crR9J8mKjxRqYeq056QIE/OY6cpB37xPYoi7otd2eZt71nOR3LynzVOk5xdWnKJlxI3y43HZ2LUbRaBzgEWIdbcDDvvXNljUUXi7k37C8TgmYqgaVUEtNjBINjIuOxVtDkRgm25gO9tz3e8o3ZOI0HEK1lUxtSiJKUoOkytw/J/DU/Uw9FvZTZ74RraDRoAOwAKWUwlUJuTfIgE8FRFyQcizCYOUgchw5PBQYTUxLu74LlaoRTcR6wB7wR+C7hTcnq/PuSeMzgwXi59ibefuKrHgV8kHJ/ZDcPh2UnONWxJc4DpOcS5xgWuSULXwLn46j0fkKDHvzkg/K1BkY2NRDc5nrCu6J6HZ8EsDoXb3nMez5o7hCrbuydbAG0sE6m0upta4SSQSWxO8WO/3pmxcI+o4vqWYBDWwLu3kngNPHgr7LwHdu8F2mwNAAEAWA4BFLmtzdTqip5VsnB4gbuZqD7BhU/ozf/wANoSdA8eFRwV1ts5qb2W6TXCCQ2REG5VdyUw7KFBtFs9AmZvdxLjcdZ03LdS018i6d7LHbAHNXmzmm3logcIDAghwtrr83eN/rHTUjRWO0r0u0hB0aNhaesaqMuSi4JaDQBZuXS271RpG7d3I4IFpjfPbrojmsJ3IBjpXQuilxKDZtCm6o5jHsLmxmaHtc4A6FwB6M9aLMDkk0OXQUGDklxJaBQ0q8vLYNjE24A6d6rcRhS/BuY31spy+00y3zaFbgIbZp6DhwqPHg9yXkbgom1g8At3gHuIkWU9Gon7bw5YQ9o11jz8UNRqA3GhXBONOjti7Vndr7PFek5h33HU4XaR3rx/lTsvOc+UtfOV3DM2xB8J7jxXtdJyy/K7ZAl1UNGVwl/EOb84dcR4IxzcXaBx1bHmHJfGczWBIYCD6zw4geF46oK9RxG1QadZ7KgruyMaBSlwu2O+L9kFeV43B5qusNByyfpBstceEgCe1elckNnOa2ZGXd0YJ4kquaSaFgq2LbZm0BIAuQAOzj8FrKFXM0FZ1mFAqFw3gT2/0hXWB9XvU8L3DKtguUxzlwuUbiukgOLkg5R5l0FYaTByeChwVI0rQD8M2WujWfh+Kr8Rj20GvfUqMpy6M79LmKciRI9XQjeiKGJyzpHWSPBSSHCS3URBggjsVo8E2UH9psgeyo0HUZqT2vbe4MGLQQbEm6vMDyhw74AqAG3Rd0T1WKzfKPko2sxjKOXD5DINNoAgDLBYLZYA0jRYvaGwMcx2Uc3iGaCAWkxrLHSO/N3J1uK0e4sxAO9B7T2mKY7SBrGq8ewO38fSjNh8RTdNgQHsPbmnKOqQitoekKzBiqTqWYmHgWdoD0HG2n0ilm2lS5KYsack3x5N1tHatCqAxxbExdwJ13AFXeEwIY2B+CwuHxT6pphhcQ5uYEFhBG6ZAItefNbSli2sYGl2YgATqTbeo4sjldnR1WGGOlEi23ixTa0vcwAmAXODGyBvc6wVXiOWez6QDX4qm59gW0nc7BO75MHxMIbbuCGIZzT5g3kazNliMVyGdQlwAezcR6zfaG9JLMk2IsDcUzZbX9JFKi8sZh3lw+c4ta0giWlrhmzAiCD1q22Jyup4poyOyvi9MxI7PpDsWEwuGp1aOQ+vRAIO40nOggHfleQRw5xypn0RhquYOILSCAOEz8UqzOzeyqPZMRX6LjPzT7ljeQlCK+KfM5ub+OnVEeascXtlrcHzjyQX0nZYa50uykQA0HeguQch1Yva9uZ7Q0uY5ocGsbcEiDqfAqrdtEqpG9Cc0poC7CoTJAkuBJaYVHOFD/AKXSbIL6bZMkZmi51tKzZ5P0XA569Sqet+ae66yeC2e2jizTaIjUcCb2kC0RuUnY56NtjHU8raZcM7wXsEG7WxmIMRAzDxWcq1HMdIu3ePiOtH7UpTiMFG+liGeLWfcosUbdEvDcxaGsaJlupJM+CjljvZXHLaibDYkEAgyOKLkOEHQqg54gjS5aZNszXTB4BwIjrVhRxHWoNUXW6szlfkU0V8xdNGcwZ9bdm4gbvNanDUw2yfnTSbfHhuui2wqiTBMzmRoTM9StBbRMo0QwQO88SukrphDSiEpamOJUZXSU1xhOKcK4HKMlIFYBMCpGlQNKlaVoHSbqVrCLtPduUTLuR9NqeCFkyE4saOBB8V1hZMiJ8D5oqpSid0cNSUBVoHcT1HsMEEKtCFTyudlbSgEg55I3QG/isPtHYdCs9lSoHPj1WPcebJO902XouLw7nASAYnzF0HhcHlImFCcLlZ1482mOlq0UXJym7nAHubmJccrIIbTDBDRHzbA9q1lNFMAPhHcgqRulUNIuXL3HdFbizUZzlRl/lBAMC0BpvGkgq5odNgtEi4Nr9hVXisQQXNhzgHAiBIiAT3XPgrOniBFrdq5W6bs69L0qjGbU2a6hWc6mQWFjw4QejbM3TUS0Kj5Q0Wk53XD2G28WN+3t+ELW8pdo0WU3OLwHkOaGQZc6N1t179vCFisZVztbO4EdgsluqMlFUbLYlTNSwg+sfJy0u1XwG+0PcVkuSJlmF/zHzP3LU7Y+Z7XwXSuDklyWGExJIVgx6pcEFZ0yrRZGSDAkmUyuqghm6GKlwb0DYmWvzREa9EcfJYzazI2k88Qw/YA+C3TnhoJMwBJMbu9YDaGObWx5c0EBrWtJMaiTNibXCnJj0aTaziDgnjUVKg8aTj/4qSsWyT0gTrGUgmIkToetLHiaOHcB6tYns+Rqj4oUV5UM0t0VxRBsdSzCAABa2thoPM+Ko6VCpRPyQ6O9knL3D5vctOHLraTSoWXA8HXc4XaR+dy0PMf7q8aF1JxngcpI1VfzUwBvIHitBVw+ak9otLHNHVLSAq4VdsnlYI3Qdg9yam0j0W2joi3C2iRKuRHEqJxXXOUbigEccuAppKUrDSYFPaVACpGlaARQ9buVmzRVdBWNJ0K0OCciZ7wRv/PaowE2pVldYbJxSLFWHaQPv8pVfVN0Vi6nSa3gC4x4D4oaoRKRjoIpu9yEpHpntPvRGHE3NhuQWHMvPekmaiGvjBLoInc3UkAesb9FvWffZUmzdpOqFzXy0tPqxYtM5bka203LS4nAdHNYRBdA1AA8YQz8HTmoWQQXCHdQY0fBcc9Mt0j0MDqFN2YvlUDUq0uAkQN0wPcql5BDTul0/vT8F6K3k+Hy91mgW7dyyu0uS9YM6DZOZ0ZeBJUHGWpDyremXPJBv6gcGv8Ae5aPaxuzv+CouR9JwczMC1wa6WnVpm48SVe7U9dnYV1w+k4p/UE4EWR4QWCFkaFeJJ8hNIpJtJJOiZQNZmkGpPENDNOsGV5w4EY+sDuqGLAWtGnVC9Kw9CDMk2jRoAHUAFnsXsgHEvfxIPflCnLixw97z+jgbsxnwt8VUh11o8LR6EEcUv8AZtIi7AD1Ej3apJ4XLdDRyqOzKJrhvKeArd+xGH1ZB6+kPwQtbZb26NzeyfgYUZYJrwVWaD8kuyWZqjeqT5R8VfVKgu3M2cukib6GNVR7KpuBJhwtG8f1UjaDRWLx6xYGnrgkifE+JXRgjUdyOWVy2HMYGtDQIAAAHAAQE0lPrceKgJQYh5KjcVyU1zkGjSVwFMJXAUGk4Ke0qBpUjSgA+noEawoJu5F0yrpEyVxXHJg1UOOxBYxzjENaT37vNaYZbYG1/wBJxWPgy2lWbSb1BtPK77Yee9Xda0CJP51XlvoYruFbGNeSXnm3O4lzXVA4z2uXqdOnHSP3rGbHgnFhe5/OirsK+C49RRrnKswDpzTwUpjwVltXqZ4pjSMzuzr967T2WGmx9Z0mSTcm8Tp2BC7Iqi7j61R8j/DZpPCSrdrs09pCljjsdk3KE9MeF+fP+vsd2o/m2AAWFh1k7z1/ijMNSAbfUjwVRtuoadJri4DI4Ohx1E3g8YlDnEufJzW3dnYqynCKWo5I45ybSZLSoxiMw30yO8Ob8Cm7RHyjez4lN2U93OFr3Zi1pIdAHRc4QCBaQWm/CE7HfrB7I95SOSlujdLi9LDMILIsIPDGyLBTxFZKwpJrUkwhS1sdTZ672N9p4b7yq1/KrBtP65jj9QF/m0EIHZvJLDUKTqbKcl7S19R/SqOkXl58YEDqXneHwBpV3U36scW9saEdog96xxozUevYXaDKwL2TAtcQe7qRoKz+wR0DG78FfNKePArHtqdZ7v6LpE+t538lCHa/inSmFJXtEad53KrwdyTGp0n3nfu8EeXjjfxVbh61yOs+9KMH12y3sQDnI8PkKseYspy5KR4Hlyjc5NLlG96wYcXLgKizLuZFAThylom4QrXIrB3chLcwsZuimFBsMlEzZXEJmb1W7eYH08hJGY6jqMjzhHg2sYKqNo1Zd2WWSdI1HmfJRn6LtqrSJtUDmgjQlzRWafIjtK9Zcbdeq8c5ZYk0NpCqAZaKVQRvLfwEQvXaFUPAcD0XAOniCJHkgER1n2KrMCeg87ojvNkbjXw13UD7igqAjDs0Gcl1+rTyCjkL9PG5osdn0crWuAMAAcdBf4eCt8NiWt6yRNtZvoubNpZGMZvi/bqUY6g0mS0dq1L0K8yk3q9mP5T4svZUDy7IAei0esY0k6ndaERslxNFhNjkbI64EofbmGbcxxdqbX3eSfsonmmSZOUSZm8XuVPrI1FI6ulnGdtFnsw/Kv8AYYPN65jX/KHsHuTNkvl9XqyDyJ+KZi3fKO7vcEmP6URyfWyywxsjAUBhjZGsVokZEzCkmtKScUzmz8Y2rTZUb6r2g/ePFZTltgMtWniGjWGP7dWH3juCH9G21szH0HG7emz2T6wHYb961u0sIK1J9M/OFjwOrT3GE3KEBeTLpaRrLUbgdoc4xr26OAI6p3doNlTcj6hByusRLSOBFiiNh0BToNDvWzPMA6DMY/qsiDL3nI4Jc4gBV6o81I16cwLc+yocHX6Tu0keKtX1LLLbOrzfgkXJr4NbRegsUYcU/D1UPj3XlLIaI6m0u4QNSdAk6kD6rgTuBBE9hKbh3yw74cCRxauOqk5pdmEHdYH5kdc7kUaDlyQcosVV6Z/N4v5ymtesNDGuRmCrBpvobTwVcwqUPRwBeMKmDl5HszlvWw9SoHAVaJqPdlJIc2XT0HbhrY+S1+B5eYJ8ZnvpHeKlNxA/zNkeasIa2o8AEkaXVTWdvP5P3qRu1KVVk0qjKgtOU6cJ/O4oGu5JNmo8x9IdQnGG+lNkDcNdOC3/AKPdp87gaYJ6VMmkePRuz7JavOOXlWca/qawfZn4qz9Gu2G0atSnUeGMezNmcQGhzJm54tJ/dCZcGeT0bbFSKVQ/VPmIUtGhnytHq0wxh8g74+CzO0eU1OtNKhJALZqGwN9Gjh1lX+xcUck6zUcT1w1sebie5SmraOnFLRGU/t/JrafrBFZSqrC4sO6u1WFNxIPYnSOVcGe2vRBzdIaEbwNfpILZ7SykA7XgiNp4mXZZkPdlI3BkHNPAobGVNBwaAe38wp9a9kjr6FU2/AVsF8mqfrgeDQuVnfKO7Utjsyh/1nz9hs+cofPNR3tH3qaWnYVy1Oy6wxRrSq/DuRjXKkScghpSUbCknFPn3k5WdRrMqtnom44tNnDwXsD6pIaaehEzbfGWerVYzDcjcVRA52iWk6dOidNdHrUbJZUZTDXMNjbpMNv3lPvQi9MpJf5Yja9j6VEU8TnH94J/zgEHxEKanSGUneCR3ZidO9SVsDiXc2aeGe8FwObPRAa3eYL5MgmAAunY2MOYZIGeRAp+rJs4moZ7gFX5QbArfzqpA5TjYuJ/Yu/epfzpf7HxP7B371L+dUoSwWu4kFo1MgLLYA5XEHcYWzbsXEgg8y+31qXZ9NU+K5MYx1TO3DOANyDUo63+vvie9Ik7GbRNhaloT8cJbPD3J7NgYsf3Dv36X86lfsbFkFv6O7h69HjH01sohGRTtrEXBgptbFOdqSVYf2dxe7DO76lH+dRv5O47dhyOx9H+dJpl6HtFcASpGDiQO9Tu5MY7fQcf9Sj/AOxQP5PbQ+bg3HtrYcD/ALhQoMHNInZUbxPcuYrGBjHuj1WuN+oEoF/J/a27CBv+rQJ066iDx3JDa72OBoPMiI57DgHjpU60/aYncR57M+9EUHNa3PPSBsJGsjL0Zvv6oneFomejban/ANU//th//Yo8T6NtqkWwhn/Gw/D/ABE1BZoPR67NhnVD8+s82+qA33hx71fVnpvJbkpi8PhKVJ9BweA4uAfRMOc4uNw++qOq7BxR0oO/fpcfbU3F2MmjxvlqQcbVI+oO/m2qnaY7fd+K3W2/R5tN+Iq1W4UlrnSCa2HHRAjTnJ3e5VdP0c7ScYZhptNq+H04g85BHWE9pUmLaIuTFSHnsB+0vUNjtOQwLBxd45RbwWO2N6PtpMfLsKYyxIrYc3Dhwqdq9G2LsnEsY5tSg4GRl6VI2iTo/jKlJSu0iymu04/K/Y6gDPEKV1eASLb0U3Z9WL0X+NPh7aGxWyaxa4NpVJggDNS10+mqxl7TI1XkyDMQ+rXGZxLGAm5tJsO3erINzBx0DR5kwPj4J+D5N4sAk0HAuM+vRsNAPX6vNGUdh4nm3tdQeC4yOlS3CR89RyJzzp1sdcZxx9PpTVsZsrEAtIG4oNlWXn2j70ds7YeKZM0HAe3SP/n1qClyfxYN6Dtfp0ePtrcsHrdEMc1pVlphnI1rkLQ2bXGtF/71L+dFNwdb9i/xp/zrFF+jXJeyamVxdZhqv7J/jT/mST0/Qtr2S8pWB1TDtcYBc4HdaWb9yrK7Gljpa1uUbg0Q7KXRYSLjLDiZ1tZaLa+ym1wJJaWzBF9YmRv0Cp6fJmo53ytWWjSJJjqzWb5rzup6fK8snGNqXnb1W/5OVp2SGowUqGepzZ5qzsjjlu0Tzgsy5aL6zCkFWnvxkicoGewcG3HrSTJmCSdxlWFXZbMrG5GOyNLRzjc1jE37kw7Kbmzc1QnMXA5L5iZzdv4r1ccXGCi/CQ5WPq04AGMkExYuOoJvldb1HcNLRKIaaT3fJ4oZnkZQ18yWsh2Vua5sDwsiv9lNm9Kh+5pr958U8bNbIPN0ZGhyaTJMeKcBmGx9GmDOIa4ElwLnzA6iSZCsaVQOAc0ggiQRoQdIVezZbYHyVAEAizNAeHmimMeAA0UwALCD+eKACUlB8p9T7SQ5z6kf5kATpKOlmvmy9UT5ypEAJJJJACSSSQAkkkkAJJJJACQON2ax9w1odNyAASN4J3yjkks4RmqYEOFohrbCCbm5N4A+CmSSWpJKkAlV7Xw9VxHNzGUi1QsgzYxvVoqrbGzHVSCMlmlvSBMSdQo9TFyxtJWYwmpRqn1agHVlB3Df2z4rtKlVnpVARwDQOG/uI70nYV0yKjgOAgjQDfppNuK5Swjx/evNxqG7ot4DzKuaGJIH9CqWiu+N8tafAx9/xD3YR37VwMaiPogXGmonT8QAtJBfob4Pyz+2G24RATv0V/7V2vBvV1dXmgAtJMpNgAEk9Z1KS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3.gstatic.com/images?q=tbn:ANd9GcSt7FOd_WONQH-qATp2s9GxMNkLGrH-U6GIHK7N4hcOXhJsHO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2752725" cy="373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and wrapping an infant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Demonstrate how to:</a:t>
            </a:r>
          </a:p>
          <a:p>
            <a:r>
              <a:rPr lang="en-US" dirty="0" smtClean="0"/>
              <a:t> wrap an infant</a:t>
            </a:r>
          </a:p>
          <a:p>
            <a:r>
              <a:rPr lang="en-US" dirty="0" smtClean="0"/>
              <a:t>Carry an infant</a:t>
            </a:r>
          </a:p>
          <a:p>
            <a:endParaRPr lang="en-US" dirty="0"/>
          </a:p>
        </p:txBody>
      </p:sp>
      <p:pic>
        <p:nvPicPr>
          <p:cNvPr id="4" name="Picture 3" descr="https://encrypted-tbn3.gstatic.com/images?q=tbn:ANd9GcQkhpSUzo-DLfohOJR0NjS5_-d0IOok9pRuqJWYXvk0WSA5S0awE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9-1 </a:t>
            </a:r>
            <a:r>
              <a:rPr lang="en-US" smtClean="0"/>
              <a:t>video measuring wt and 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16 oz = 1 lb</a:t>
            </a:r>
          </a:p>
          <a:p>
            <a:r>
              <a:rPr lang="en-US" dirty="0" smtClean="0"/>
              <a:t>½ </a:t>
            </a:r>
            <a:r>
              <a:rPr lang="en-US" dirty="0" smtClean="0"/>
              <a:t>pound is </a:t>
            </a:r>
          </a:p>
          <a:p>
            <a:pPr lvl="1"/>
            <a:r>
              <a:rPr lang="en-US" dirty="0" smtClean="0"/>
              <a:t>8 oz</a:t>
            </a:r>
          </a:p>
          <a:p>
            <a:r>
              <a:rPr lang="en-US" dirty="0" smtClean="0"/>
              <a:t>¼ lb is</a:t>
            </a:r>
          </a:p>
          <a:p>
            <a:pPr lvl="1"/>
            <a:r>
              <a:rPr lang="en-US" dirty="0" smtClean="0"/>
              <a:t> 4 oz</a:t>
            </a:r>
          </a:p>
          <a:p>
            <a:endParaRPr lang="en-US" dirty="0"/>
          </a:p>
        </p:txBody>
      </p:sp>
      <p:pic>
        <p:nvPicPr>
          <p:cNvPr id="7170" name="Picture 2" descr="https://encrypted-tbn1.gstatic.com/images?q=tbn:ANd9GcQObfNPFz3em0pctCieMAXno-lUiBUuz2o-ay5g1Wp_lZKNse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1564105"/>
            <a:ext cx="5734757" cy="407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Inches</a:t>
            </a:r>
          </a:p>
          <a:p>
            <a:pPr lvl="1"/>
            <a:r>
              <a:rPr lang="en-US" dirty="0" smtClean="0"/>
              <a:t>¼, ½, ¾</a:t>
            </a:r>
          </a:p>
          <a:p>
            <a:r>
              <a:rPr lang="en-US" dirty="0" smtClean="0"/>
              <a:t>Centimeters</a:t>
            </a:r>
          </a:p>
          <a:p>
            <a:pPr lvl="1"/>
            <a:r>
              <a:rPr lang="en-US" dirty="0" smtClean="0"/>
              <a:t>0.5</a:t>
            </a:r>
            <a:endParaRPr lang="en-US" dirty="0"/>
          </a:p>
        </p:txBody>
      </p:sp>
      <p:pic>
        <p:nvPicPr>
          <p:cNvPr id="5" name="Content Placeholder 4" descr="Image result for pediatric length boar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4597201" cy="348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Head circumference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Practice 	measurements</a:t>
            </a:r>
          </a:p>
          <a:p>
            <a:r>
              <a:rPr lang="en-US" dirty="0" smtClean="0"/>
              <a:t>Growth percentiles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05600" y="83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ttps://encrypted-tbn0.gstatic.com/images?q=tbn:ANd9GcQz40SBBdn5iYGd7eL8k9jssfdoE7HPyIM0bwyZMTvC-nIaYKG4wQ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5720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586</Words>
  <Application>Microsoft Office PowerPoint</Application>
  <PresentationFormat>On-screen Show (4:3)</PresentationFormat>
  <Paragraphs>239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pediatrics</vt:lpstr>
      <vt:lpstr>Childhood diseases</vt:lpstr>
      <vt:lpstr>Well child visit</vt:lpstr>
      <vt:lpstr>Schedule of visits</vt:lpstr>
      <vt:lpstr>MA does the:</vt:lpstr>
      <vt:lpstr>Carrying and wrapping an infant</vt:lpstr>
      <vt:lpstr> 9-1 video measuring wt and ht</vt:lpstr>
      <vt:lpstr>Length</vt:lpstr>
      <vt:lpstr>Head circumference</vt:lpstr>
      <vt:lpstr>Growth percentiles</vt:lpstr>
      <vt:lpstr>Infant CPR</vt:lpstr>
      <vt:lpstr>Pediatric urine collector</vt:lpstr>
      <vt:lpstr>Slide 13</vt:lpstr>
      <vt:lpstr>Immunizations </vt:lpstr>
      <vt:lpstr>How Vaccines work</vt:lpstr>
      <vt:lpstr>Ages</vt:lpstr>
      <vt:lpstr>vaccinations</vt:lpstr>
      <vt:lpstr>vaccinations</vt:lpstr>
      <vt:lpstr>vaccinations</vt:lpstr>
      <vt:lpstr>How does a person get tetanus</vt:lpstr>
      <vt:lpstr>vaccinations</vt:lpstr>
      <vt:lpstr>vaccinations</vt:lpstr>
      <vt:lpstr>MMR while pregnant</vt:lpstr>
      <vt:lpstr>Varicella</vt:lpstr>
      <vt:lpstr>Hep A &amp; B</vt:lpstr>
      <vt:lpstr>Rotavirus</vt:lpstr>
      <vt:lpstr>Pneumococcal </vt:lpstr>
      <vt:lpstr>Angle of Insertion</vt:lpstr>
      <vt:lpstr>Practice recording shots</vt:lpstr>
      <vt:lpstr>Practice</vt:lpstr>
      <vt:lpstr>Vaccine information statement</vt:lpstr>
      <vt:lpstr>TETANUS</vt:lpstr>
      <vt:lpstr>Slide 33</vt:lpstr>
      <vt:lpstr>PERTUSSIS = WHOOPING COUGH</vt:lpstr>
      <vt:lpstr>DTaP</vt:lpstr>
      <vt:lpstr>Newborn Screening Test</vt:lpstr>
    </vt:vector>
  </TitlesOfParts>
  <Company>Ventura County Office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pediatrics</dc:title>
  <dc:creator>lbrammer</dc:creator>
  <cp:lastModifiedBy>lbrammer</cp:lastModifiedBy>
  <cp:revision>424</cp:revision>
  <dcterms:created xsi:type="dcterms:W3CDTF">2014-10-30T01:03:03Z</dcterms:created>
  <dcterms:modified xsi:type="dcterms:W3CDTF">2016-11-30T21:39:24Z</dcterms:modified>
</cp:coreProperties>
</file>