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9" r:id="rId4"/>
    <p:sldId id="257" r:id="rId5"/>
    <p:sldId id="258" r:id="rId6"/>
    <p:sldId id="262" r:id="rId7"/>
    <p:sldId id="259" r:id="rId8"/>
    <p:sldId id="266" r:id="rId9"/>
    <p:sldId id="260" r:id="rId10"/>
    <p:sldId id="273" r:id="rId11"/>
    <p:sldId id="270" r:id="rId12"/>
    <p:sldId id="265" r:id="rId13"/>
    <p:sldId id="282" r:id="rId14"/>
    <p:sldId id="280" r:id="rId15"/>
    <p:sldId id="263" r:id="rId16"/>
    <p:sldId id="281" r:id="rId17"/>
    <p:sldId id="26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2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3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6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EAC3-0219-4030-BC95-AC629C9AF849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2858-F2B1-4708-99DE-2221E41A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OshDoc/data_BloodborneFacts/bbfact01.pd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26066" y="4712875"/>
            <a:ext cx="7318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chapter discusses OSHA’s Bloodborne Pathogens Standard‘s requirements </a:t>
            </a:r>
          </a:p>
          <a:p>
            <a:pPr lvl="1"/>
            <a:r>
              <a:rPr lang="en-US" dirty="0"/>
              <a:t>regarding what employers must do to protect workers who are occupationally exposed to blood or other potentially infectious materials (OPIM).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3555" y="2332234"/>
            <a:ext cx="1982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Chapter 2</a:t>
            </a:r>
          </a:p>
          <a:p>
            <a:r>
              <a:rPr lang="en-US" dirty="0">
                <a:hlinkClick r:id="rId2"/>
              </a:rPr>
              <a:t>https://www.osha.gov/OshDoc/data_BloodborneFacts/bbfact01.pdf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57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most common means of transmitting Hepatitis B at work is </a:t>
            </a:r>
            <a:r>
              <a:rPr lang="en-US" u="sng" dirty="0" smtClean="0"/>
              <a:t>needle sticks</a:t>
            </a:r>
          </a:p>
          <a:p>
            <a:r>
              <a:rPr lang="en-US" dirty="0"/>
              <a:t>The best way to prevent infection of Hepatitis B </a:t>
            </a:r>
            <a:r>
              <a:rPr lang="en-US" dirty="0" smtClean="0"/>
              <a:t>is </a:t>
            </a:r>
            <a:r>
              <a:rPr lang="en-US" u="sng" dirty="0" smtClean="0"/>
              <a:t>vaccinations</a:t>
            </a:r>
          </a:p>
          <a:p>
            <a:r>
              <a:rPr lang="en-US" dirty="0" smtClean="0"/>
              <a:t>There is a series of 3 shots:</a:t>
            </a:r>
          </a:p>
          <a:p>
            <a:pPr lvl="1"/>
            <a:r>
              <a:rPr lang="en-US" dirty="0" smtClean="0"/>
              <a:t>Initial</a:t>
            </a:r>
          </a:p>
          <a:p>
            <a:pPr lvl="1"/>
            <a:r>
              <a:rPr lang="en-US" dirty="0" smtClean="0"/>
              <a:t>One month later</a:t>
            </a:r>
          </a:p>
          <a:p>
            <a:pPr lvl="1"/>
            <a:r>
              <a:rPr lang="en-US" dirty="0" smtClean="0"/>
              <a:t>6 months later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414027"/>
            <a:ext cx="5181600" cy="2688259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348" y="4135859"/>
            <a:ext cx="3764465" cy="20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is a virus which leads to AIDS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72" y="534193"/>
            <a:ext cx="2668528" cy="4115865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 flipH="1">
            <a:off x="11353800" y="5508702"/>
            <a:ext cx="131956" cy="6682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36005" cy="4351338"/>
          </a:xfrm>
        </p:spPr>
        <p:txBody>
          <a:bodyPr>
            <a:normAutofit/>
          </a:bodyPr>
          <a:lstStyle/>
          <a:p>
            <a:r>
              <a:rPr lang="en-US" dirty="0"/>
              <a:t>Two ways to get AIDS </a:t>
            </a:r>
            <a:endParaRPr lang="en-US" dirty="0" smtClean="0"/>
          </a:p>
          <a:p>
            <a:pPr lvl="1"/>
            <a:r>
              <a:rPr lang="en-US" dirty="0" smtClean="0"/>
              <a:t>are sharing sex and needles with </a:t>
            </a:r>
            <a:r>
              <a:rPr lang="en-US" dirty="0"/>
              <a:t>someone who has it </a:t>
            </a:r>
            <a:endParaRPr lang="en-US" dirty="0" smtClean="0"/>
          </a:p>
          <a:p>
            <a:r>
              <a:rPr lang="en-US" dirty="0" smtClean="0"/>
              <a:t>AIDs is defined as:</a:t>
            </a:r>
          </a:p>
          <a:p>
            <a:pPr lvl="1"/>
            <a:r>
              <a:rPr lang="en-US" dirty="0" smtClean="0"/>
              <a:t>HIV positive and a T cell count of  less than 200</a:t>
            </a:r>
          </a:p>
          <a:p>
            <a:pPr lvl="2"/>
            <a:r>
              <a:rPr lang="en-US" dirty="0" smtClean="0"/>
              <a:t>Normal T cell is about 1000</a:t>
            </a:r>
          </a:p>
          <a:p>
            <a:r>
              <a:rPr lang="en-US" dirty="0" smtClean="0"/>
              <a:t>Because a person with AIDs has little or no immunity they can die of any other disease.</a:t>
            </a:r>
          </a:p>
          <a:p>
            <a:r>
              <a:rPr lang="en-US" dirty="0" smtClean="0"/>
              <a:t>There is no cure and no vaccination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8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20" y="1469492"/>
            <a:ext cx="5808989" cy="48696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mechanisms of the body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0670" y="5722705"/>
            <a:ext cx="4583130" cy="45425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BIOHAZARD LABELS MUST BE PLACED ON: </a:t>
            </a:r>
          </a:p>
          <a:p>
            <a:pPr lvl="1"/>
            <a:r>
              <a:rPr lang="en-US" dirty="0" smtClean="0"/>
              <a:t>Sharps containers</a:t>
            </a:r>
          </a:p>
          <a:p>
            <a:pPr lvl="1"/>
            <a:r>
              <a:rPr lang="en-US" dirty="0" smtClean="0"/>
              <a:t>Biohazard bags </a:t>
            </a:r>
          </a:p>
          <a:p>
            <a:pPr lvl="1"/>
            <a:r>
              <a:rPr lang="en-US" dirty="0" smtClean="0"/>
              <a:t>Any box or receptacle that will contain biohazard materials</a:t>
            </a:r>
          </a:p>
          <a:p>
            <a:r>
              <a:rPr lang="en-US" dirty="0" smtClean="0"/>
              <a:t>They will be picked up by a special company to be disposed of safely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3573" y="1825625"/>
            <a:ext cx="3513709" cy="24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Controls; workplace practice</a:t>
            </a:r>
            <a:br>
              <a:rPr lang="en-US" dirty="0" smtClean="0"/>
            </a:br>
            <a:r>
              <a:rPr lang="en-US" dirty="0" smtClean="0"/>
              <a:t>personal protective equipment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2745" y="365125"/>
            <a:ext cx="24479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090" y="2433155"/>
            <a:ext cx="4061664" cy="3042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3" y="1619407"/>
            <a:ext cx="5056180" cy="38560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1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Controls; workplace practice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CDC Guidelines for Hand Hygiene</a:t>
            </a:r>
            <a:br>
              <a:rPr lang="en-US" dirty="0" smtClean="0"/>
            </a:br>
            <a:r>
              <a:rPr lang="en-US" sz="2200" dirty="0" smtClean="0"/>
              <a:t>CDC = Center for Disease Control (Government)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Wash </a:t>
            </a:r>
          </a:p>
          <a:p>
            <a:r>
              <a:rPr lang="en-US" dirty="0" smtClean="0"/>
              <a:t>When you see dirt</a:t>
            </a:r>
          </a:p>
          <a:p>
            <a:r>
              <a:rPr lang="en-US" dirty="0" smtClean="0"/>
              <a:t>Before eating</a:t>
            </a:r>
          </a:p>
          <a:p>
            <a:r>
              <a:rPr lang="en-US" dirty="0" smtClean="0"/>
              <a:t>After the restroom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Alcohol (sanitizer)</a:t>
            </a:r>
          </a:p>
          <a:p>
            <a:r>
              <a:rPr lang="en-US" dirty="0" smtClean="0"/>
              <a:t>Before and after patients</a:t>
            </a:r>
          </a:p>
          <a:p>
            <a:r>
              <a:rPr lang="en-US" dirty="0" smtClean="0"/>
              <a:t>Before and after gloves</a:t>
            </a:r>
          </a:p>
          <a:p>
            <a:r>
              <a:rPr lang="en-US" dirty="0" smtClean="0"/>
              <a:t>After body fluids or equipment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33" y="4092326"/>
            <a:ext cx="2657475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63" y="4092326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controls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Equipment or supplies designed by an engineer to keep us safe</a:t>
            </a:r>
          </a:p>
          <a:p>
            <a:pPr lvl="1"/>
            <a:r>
              <a:rPr lang="en-US" dirty="0" smtClean="0"/>
              <a:t>Safety needles</a:t>
            </a:r>
          </a:p>
          <a:p>
            <a:pPr lvl="1"/>
            <a:r>
              <a:rPr lang="en-US" dirty="0" smtClean="0"/>
              <a:t>Sharps containers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784" y="3744440"/>
            <a:ext cx="18669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768" y="1487719"/>
            <a:ext cx="3638550" cy="523875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0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9" y="37609"/>
            <a:ext cx="10515600" cy="1325563"/>
          </a:xfrm>
        </p:spPr>
        <p:txBody>
          <a:bodyPr/>
          <a:lstStyle/>
          <a:p>
            <a:r>
              <a:rPr lang="en-US" u="sng" dirty="0"/>
              <a:t>Disposal of Regulated Medical </a:t>
            </a:r>
            <a:r>
              <a:rPr lang="en-US" u="sng" dirty="0" smtClean="0"/>
              <a:t>Waste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99082" y="1236662"/>
            <a:ext cx="2138168" cy="2465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80" y="1506134"/>
            <a:ext cx="2046868" cy="131584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211899" y="4055325"/>
            <a:ext cx="3567639" cy="2546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270" y="1468285"/>
            <a:ext cx="5141783" cy="38603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0577">
            <a:off x="605305" y="3951247"/>
            <a:ext cx="1893777" cy="13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Post exposure prophylaxis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8381"/>
            <a:ext cx="5181600" cy="4738581"/>
          </a:xfrm>
        </p:spPr>
        <p:txBody>
          <a:bodyPr/>
          <a:lstStyle/>
          <a:p>
            <a:pPr marL="0" lvl="0" indent="0">
              <a:buNone/>
            </a:pPr>
            <a:r>
              <a:rPr lang="en-US" alt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stick yourself with a contaminated needle, what are the first 3 things to do?</a:t>
            </a:r>
            <a:endParaRPr lang="en-US" altLang="en-US" sz="1800" dirty="0"/>
          </a:p>
          <a:p>
            <a:pPr marL="0" indent="0">
              <a:buNone/>
            </a:pPr>
            <a:r>
              <a:rPr lang="en-US" dirty="0" smtClean="0"/>
              <a:t>1.  first aid</a:t>
            </a:r>
          </a:p>
          <a:p>
            <a:pPr marL="0" indent="0">
              <a:buNone/>
            </a:pPr>
            <a:r>
              <a:rPr lang="en-US" dirty="0" smtClean="0"/>
              <a:t>2.  tell your boss</a:t>
            </a:r>
          </a:p>
          <a:p>
            <a:pPr marL="0" indent="0">
              <a:buNone/>
            </a:pPr>
            <a:r>
              <a:rPr lang="en-US" dirty="0" smtClean="0"/>
              <a:t>3.  go to the doctor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79" y="1825625"/>
            <a:ext cx="4581751" cy="343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826" y="4243226"/>
            <a:ext cx="2971790" cy="22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ompliance4less.theoshastore.com/media/catalog/product/cache/7/image/9df78eab33525d08d6e5fb8d27136e95/b/b/bbp22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54" y="301083"/>
            <a:ext cx="8274205" cy="6043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25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</a:t>
            </a:r>
            <a:r>
              <a:rPr lang="en-US" dirty="0" smtClean="0"/>
              <a:t>Implement				2.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Employees are expected to:</a:t>
            </a:r>
          </a:p>
          <a:p>
            <a:pPr lvl="0"/>
            <a:r>
              <a:rPr lang="en-US" dirty="0"/>
              <a:t>Establish an written “Exposure control plan” (ECP)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Training  must be every year (annually).</a:t>
            </a:r>
            <a:endParaRPr lang="en-US" dirty="0"/>
          </a:p>
          <a:p>
            <a:pPr lvl="0"/>
            <a:r>
              <a:rPr lang="en-US" dirty="0" smtClean="0"/>
              <a:t>A </a:t>
            </a:r>
            <a:r>
              <a:rPr lang="en-US" dirty="0"/>
              <a:t>record of </a:t>
            </a:r>
            <a:r>
              <a:rPr lang="en-US" dirty="0" smtClean="0"/>
              <a:t>it must be kept.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59" y="3117101"/>
            <a:ext cx="4265221" cy="3194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09" y="3431953"/>
            <a:ext cx="2879947" cy="28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2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161" y="88222"/>
            <a:ext cx="10551558" cy="66976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3. BE AWARE of  Bloodborne Pathogens:  Microorganisms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training includes dangers </a:t>
            </a:r>
            <a:r>
              <a:rPr lang="en-US" dirty="0"/>
              <a:t>from Bloodborne </a:t>
            </a:r>
            <a:r>
              <a:rPr lang="en-US" dirty="0" smtClean="0"/>
              <a:t>Pathogens.</a:t>
            </a:r>
          </a:p>
          <a:p>
            <a:r>
              <a:rPr lang="en-US" dirty="0" smtClean="0"/>
              <a:t>Microorganisms are tiny plants and animals that you can only see with a microscope</a:t>
            </a:r>
          </a:p>
          <a:p>
            <a:r>
              <a:rPr lang="en-US" dirty="0" smtClean="0"/>
              <a:t>Nonpathogens are those that do no harm to us</a:t>
            </a:r>
          </a:p>
          <a:p>
            <a:r>
              <a:rPr lang="en-US" dirty="0" smtClean="0"/>
              <a:t>Pathogens (germs) can cause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Medical asepsis </a:t>
            </a:r>
          </a:p>
          <a:p>
            <a:pPr lvl="1"/>
            <a:r>
              <a:rPr lang="en-US" dirty="0" smtClean="0"/>
              <a:t>Means “Free from germs or pathogens”</a:t>
            </a:r>
          </a:p>
          <a:p>
            <a:pPr lvl="1"/>
            <a:r>
              <a:rPr lang="en-US" dirty="0" smtClean="0"/>
              <a:t>Bloodborne pathogens are pathogens carried in the blood or other potentially infectious materiel (OPIM) such as</a:t>
            </a:r>
          </a:p>
          <a:p>
            <a:pPr lvl="2"/>
            <a:r>
              <a:rPr lang="en-US" dirty="0" smtClean="0"/>
              <a:t>Mucous</a:t>
            </a:r>
          </a:p>
          <a:p>
            <a:pPr lvl="2"/>
            <a:r>
              <a:rPr lang="en-US" dirty="0" smtClean="0"/>
              <a:t>Semen</a:t>
            </a:r>
          </a:p>
          <a:p>
            <a:pPr lvl="2"/>
            <a:r>
              <a:rPr lang="en-US" dirty="0" smtClean="0"/>
              <a:t>Tears</a:t>
            </a:r>
          </a:p>
          <a:p>
            <a:pPr lvl="2"/>
            <a:r>
              <a:rPr lang="en-US" dirty="0" smtClean="0"/>
              <a:t>Breast milk</a:t>
            </a:r>
          </a:p>
          <a:p>
            <a:pPr lvl="2"/>
            <a:r>
              <a:rPr lang="en-US" dirty="0" smtClean="0"/>
              <a:t>Vaginal secretions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582220" y="117807"/>
            <a:ext cx="8763855" cy="67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26" y="1763709"/>
            <a:ext cx="4038567" cy="30240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Microorganisms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59419" y="2623344"/>
            <a:ext cx="3114675" cy="2486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439328" y="1690688"/>
            <a:ext cx="5181600" cy="4351338"/>
          </a:xfrm>
        </p:spPr>
        <p:txBody>
          <a:bodyPr/>
          <a:lstStyle/>
          <a:p>
            <a:r>
              <a:rPr lang="en-US" dirty="0" smtClean="0"/>
              <a:t>Types of Bacteria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microorganisms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Strep throat is caused </a:t>
            </a:r>
            <a:r>
              <a:rPr lang="en-US" dirty="0" smtClean="0"/>
              <a:t>by a </a:t>
            </a:r>
            <a:r>
              <a:rPr lang="en-US" u="sng" dirty="0" smtClean="0"/>
              <a:t>bacteria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HIV / AIDS is caused by </a:t>
            </a:r>
            <a:r>
              <a:rPr lang="en-US" u="sng" dirty="0" smtClean="0"/>
              <a:t>a virus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Giardia (intestinal problem) is caused by a </a:t>
            </a:r>
            <a:r>
              <a:rPr lang="en-US" u="sng" dirty="0" smtClean="0"/>
              <a:t>protist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Athletes foot is caused by a </a:t>
            </a:r>
            <a:r>
              <a:rPr lang="en-US" u="sng" dirty="0" smtClean="0"/>
              <a:t>fungus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59722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126" y="3280408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45756" y="50478"/>
            <a:ext cx="1743075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950181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0" y="1561672"/>
            <a:ext cx="4839672" cy="41742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25721" y="793468"/>
            <a:ext cx="4120793" cy="2041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47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438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1.  Implement    2. Train</vt:lpstr>
      <vt:lpstr> 3. BE AWARE of  Bloodborne Pathogens:  Microorganisms</vt:lpstr>
      <vt:lpstr>PowerPoint Presentation</vt:lpstr>
      <vt:lpstr>PowerPoint Presentation</vt:lpstr>
      <vt:lpstr>Types of Microorganisms</vt:lpstr>
      <vt:lpstr>4 types of microorganisms</vt:lpstr>
      <vt:lpstr>PowerPoint Presentation</vt:lpstr>
      <vt:lpstr>Hepatitis </vt:lpstr>
      <vt:lpstr>HIV is a virus which leads to AIDS</vt:lpstr>
      <vt:lpstr>Protective mechanisms of the body</vt:lpstr>
      <vt:lpstr>LABELS</vt:lpstr>
      <vt:lpstr>Controls; workplace practice personal protective equipment </vt:lpstr>
      <vt:lpstr>Controls; workplace practice  CDC Guidelines for Hand Hygiene CDC = Center for Disease Control (Government)</vt:lpstr>
      <vt:lpstr>Engineering controls</vt:lpstr>
      <vt:lpstr>Disposal of Regulated Medical Waste</vt:lpstr>
      <vt:lpstr>Post exposure prophylaxis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MICROORGANISMS</dc:title>
  <dc:creator>RICK BRAMMER</dc:creator>
  <cp:lastModifiedBy>RICK BRAMMER</cp:lastModifiedBy>
  <cp:revision>57</cp:revision>
  <dcterms:created xsi:type="dcterms:W3CDTF">2016-07-10T17:12:51Z</dcterms:created>
  <dcterms:modified xsi:type="dcterms:W3CDTF">2016-07-15T00:34:49Z</dcterms:modified>
</cp:coreProperties>
</file>