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12"/>
  </p:handoutMasterIdLst>
  <p:sldIdLst>
    <p:sldId id="291" r:id="rId2"/>
    <p:sldId id="292" r:id="rId3"/>
    <p:sldId id="295" r:id="rId4"/>
    <p:sldId id="293" r:id="rId5"/>
    <p:sldId id="301" r:id="rId6"/>
    <p:sldId id="296" r:id="rId7"/>
    <p:sldId id="297" r:id="rId8"/>
    <p:sldId id="299" r:id="rId9"/>
    <p:sldId id="300" r:id="rId10"/>
    <p:sldId id="298" r:id="rId11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9" autoAdjust="0"/>
  </p:normalViewPr>
  <p:slideViewPr>
    <p:cSldViewPr>
      <p:cViewPr varScale="1">
        <p:scale>
          <a:sx n="88" d="100"/>
          <a:sy n="88" d="100"/>
        </p:scale>
        <p:origin x="8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73EEC8B-5753-4405-8563-D75CF40AFA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8E3E3B-85E6-4EA0-A4F5-72816D6BC2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77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09F2B-90E1-4DED-AE1A-93D244F50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88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E9A89-6D12-4F83-88DE-66512C0315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973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77D21-D7D9-45F5-B3BF-3DF082F53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46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2DDA1-8B97-4C20-AE0D-65D657722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41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F8DEF-DB0C-4B49-BAAB-A0FCDB8445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86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80B3C-D485-4B99-9762-C3720C052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88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02CC7-72A9-4622-A768-977256631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20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0D213-9DE8-4A06-84D5-2847DE5C5D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57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39380-36B8-47E4-97FD-61AC6685B1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27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2F99C-F348-44F9-835A-C6FA5094F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21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656C7-CDAD-4D0D-BE7A-999EA9C709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78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7590BD-E5DD-4B9C-A6FF-36757E5835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</a:t>
            </a:r>
            <a:br>
              <a:rPr lang="en-US" dirty="0" smtClean="0"/>
            </a:br>
            <a:r>
              <a:rPr lang="en-US" dirty="0" smtClean="0"/>
              <a:t>Sterilization &amp; Disinfection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Sanitation</a:t>
            </a:r>
          </a:p>
          <a:p>
            <a:pPr lvl="1"/>
            <a:r>
              <a:rPr lang="en-US" dirty="0" smtClean="0"/>
              <a:t>Wash</a:t>
            </a:r>
          </a:p>
          <a:p>
            <a:r>
              <a:rPr lang="en-US" dirty="0" smtClean="0"/>
              <a:t>Decontaminate</a:t>
            </a:r>
          </a:p>
          <a:p>
            <a:pPr lvl="1"/>
            <a:r>
              <a:rPr lang="en-US" dirty="0" smtClean="0"/>
              <a:t>Remove or destroys pathogens</a:t>
            </a:r>
          </a:p>
          <a:p>
            <a:r>
              <a:rPr lang="en-US" dirty="0" smtClean="0"/>
              <a:t>Detergent</a:t>
            </a:r>
          </a:p>
          <a:p>
            <a:pPr lvl="1"/>
            <a:r>
              <a:rPr lang="en-US" dirty="0" smtClean="0"/>
              <a:t>soap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Disinfectant</a:t>
            </a:r>
          </a:p>
          <a:p>
            <a:pPr lvl="1"/>
            <a:r>
              <a:rPr lang="en-US" dirty="0" smtClean="0"/>
              <a:t>A chemical that removes pathogens</a:t>
            </a:r>
          </a:p>
          <a:p>
            <a:r>
              <a:rPr lang="en-US" dirty="0" smtClean="0"/>
              <a:t>Spore</a:t>
            </a:r>
          </a:p>
          <a:p>
            <a:pPr lvl="1"/>
            <a:r>
              <a:rPr lang="en-US" dirty="0" smtClean="0"/>
              <a:t>A thick walled capsule around a germ</a:t>
            </a:r>
          </a:p>
          <a:p>
            <a:r>
              <a:rPr lang="en-US" dirty="0" smtClean="0"/>
              <a:t>Sterilize</a:t>
            </a:r>
          </a:p>
          <a:p>
            <a:pPr lvl="1"/>
            <a:r>
              <a:rPr lang="en-US" dirty="0" smtClean="0"/>
              <a:t>Use a sterilizer or autoclave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8613" y="4781550"/>
            <a:ext cx="220027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89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To Sterilize you :</a:t>
            </a:r>
          </a:p>
          <a:p>
            <a:pPr lvl="1" eaLnBrk="1" hangingPunct="1"/>
            <a:r>
              <a:rPr lang="en-US" altLang="en-US" sz="2400" dirty="0" smtClean="0"/>
              <a:t>Use a sterilizer</a:t>
            </a:r>
          </a:p>
          <a:p>
            <a:pPr eaLnBrk="1" hangingPunct="1"/>
            <a:r>
              <a:rPr lang="en-US" altLang="en-US" sz="2800" dirty="0" smtClean="0"/>
              <a:t>To Disinfect you :</a:t>
            </a:r>
          </a:p>
          <a:p>
            <a:pPr lvl="1" eaLnBrk="1" hangingPunct="1"/>
            <a:r>
              <a:rPr lang="en-US" altLang="en-US" sz="2400" dirty="0" smtClean="0"/>
              <a:t>Use chemicals</a:t>
            </a:r>
          </a:p>
          <a:p>
            <a:pPr eaLnBrk="1" hangingPunct="1"/>
            <a:r>
              <a:rPr lang="en-US" altLang="en-US" sz="2800" dirty="0" smtClean="0"/>
              <a:t>To Sanitize you:</a:t>
            </a:r>
          </a:p>
          <a:p>
            <a:pPr lvl="1" eaLnBrk="1" hangingPunct="1"/>
            <a:r>
              <a:rPr lang="en-US" altLang="en-US" sz="2400" dirty="0" smtClean="0"/>
              <a:t>wash </a:t>
            </a:r>
          </a:p>
          <a:p>
            <a:pPr lvl="1" eaLnBrk="1" hangingPunct="1"/>
            <a:endParaRPr lang="en-US" altLang="en-US" dirty="0"/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76800" y="1173661"/>
            <a:ext cx="3097213" cy="413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8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309687"/>
          </a:xfrm>
        </p:spPr>
        <p:txBody>
          <a:bodyPr/>
          <a:lstStyle/>
          <a:p>
            <a:r>
              <a:rPr lang="en-US" dirty="0" smtClean="0"/>
              <a:t>Hazardous 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MSDS sheets tell about hazardous chemicals. This one is about CIDEX</a:t>
            </a:r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r>
              <a:rPr lang="en-US" dirty="0" smtClean="0"/>
              <a:t>Cidex or Glutaraldehyde should be WASHED DOWN THE DRAIN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If it splashes in your eye you could FLUSH WITH WATER FOR 15 MINUTES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8100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7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DISINFECTANTS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Shelf life</a:t>
            </a:r>
          </a:p>
          <a:p>
            <a:pPr lvl="1"/>
            <a:r>
              <a:rPr lang="en-US" dirty="0" smtClean="0"/>
              <a:t>EXPIRATION DATE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Use (&amp; Reuse) life</a:t>
            </a:r>
          </a:p>
          <a:p>
            <a:pPr lvl="1"/>
            <a:r>
              <a:rPr lang="en-US" dirty="0"/>
              <a:t>How long it is effective after being MIXED</a:t>
            </a:r>
          </a:p>
          <a:p>
            <a:pPr lvl="2"/>
            <a:r>
              <a:rPr lang="en-US" dirty="0"/>
              <a:t>E.g. Cidex is good for 28 days after mixing</a:t>
            </a:r>
          </a:p>
          <a:p>
            <a:pPr lvl="2"/>
            <a:r>
              <a:rPr lang="en-US" dirty="0"/>
              <a:t>Bleach good for ½ hour.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199" y="3505200"/>
            <a:ext cx="2651903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2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Disinfectant levels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82688" y="2017713"/>
          <a:ext cx="77724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512"/>
                <a:gridCol w="1828800"/>
                <a:gridCol w="2439988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microbes, virus &amp; fungi except</a:t>
                      </a:r>
                      <a:r>
                        <a:rPr lang="en-US" baseline="0" dirty="0" smtClean="0"/>
                        <a:t> spores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Semi-critical items that go inside you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e.g.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dirty="0" smtClean="0"/>
                        <a:t>Flex sig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Glutaraldehyde</a:t>
                      </a:r>
                    </a:p>
                    <a:p>
                      <a:r>
                        <a:rPr lang="en-US" dirty="0" smtClean="0"/>
                        <a:t>(Cidex)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</a:t>
                      </a:r>
                      <a:r>
                        <a:rPr lang="en-US" baseline="0" dirty="0" smtClean="0"/>
                        <a:t> microbes, virus &amp; fungi</a:t>
                      </a:r>
                    </a:p>
                    <a:p>
                      <a:r>
                        <a:rPr lang="en-US" baseline="0" dirty="0" smtClean="0"/>
                        <a:t>Except spores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 – critical items that touch you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e.g. stethoscope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alcohol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 microbes </a:t>
                      </a:r>
                      <a:r>
                        <a:rPr lang="en-US" u="sng" dirty="0" smtClean="0"/>
                        <a:t>but not TB  </a:t>
                      </a:r>
                      <a:r>
                        <a:rPr lang="en-US" dirty="0" smtClean="0"/>
                        <a:t>or spores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Surfaces</a:t>
                      </a:r>
                      <a:r>
                        <a:rPr lang="en-US" baseline="0" dirty="0" smtClean="0"/>
                        <a:t> of tables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Household bleach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2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Disinfectants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Glutaraldehyde </a:t>
            </a:r>
          </a:p>
          <a:p>
            <a:pPr lvl="1"/>
            <a:r>
              <a:rPr lang="en-US" dirty="0" smtClean="0"/>
              <a:t>E.g. Cidex</a:t>
            </a:r>
          </a:p>
          <a:p>
            <a:pPr lvl="1"/>
            <a:r>
              <a:rPr lang="en-US" dirty="0" smtClean="0"/>
              <a:t>Semi critical items that can’t be autoclaved</a:t>
            </a:r>
          </a:p>
          <a:p>
            <a:r>
              <a:rPr lang="en-US" dirty="0" smtClean="0"/>
              <a:t>Alcohol</a:t>
            </a:r>
          </a:p>
          <a:p>
            <a:pPr lvl="1"/>
            <a:r>
              <a:rPr lang="en-US" dirty="0" smtClean="0"/>
              <a:t>70% solution is best</a:t>
            </a:r>
          </a:p>
          <a:p>
            <a:pPr lvl="1"/>
            <a:r>
              <a:rPr lang="en-US" dirty="0" smtClean="0"/>
              <a:t>Intermediate to low</a:t>
            </a:r>
          </a:p>
          <a:p>
            <a:pPr lvl="1"/>
            <a:r>
              <a:rPr lang="en-US" dirty="0" smtClean="0"/>
              <a:t>For Stethoscopes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828800"/>
            <a:ext cx="3810000" cy="4303713"/>
          </a:xfrm>
        </p:spPr>
        <p:txBody>
          <a:bodyPr/>
          <a:lstStyle/>
          <a:p>
            <a:r>
              <a:rPr lang="en-US" dirty="0" smtClean="0"/>
              <a:t>Chlorine (bleach)</a:t>
            </a:r>
          </a:p>
          <a:p>
            <a:pPr lvl="1"/>
            <a:r>
              <a:rPr lang="en-US" dirty="0" smtClean="0"/>
              <a:t>10% solution is best</a:t>
            </a:r>
          </a:p>
          <a:p>
            <a:pPr lvl="1"/>
            <a:r>
              <a:rPr lang="en-US" dirty="0" smtClean="0"/>
              <a:t>Kills TB, HIV &amp; hepatitis B &amp;C</a:t>
            </a:r>
          </a:p>
          <a:p>
            <a:pPr lvl="1"/>
            <a:r>
              <a:rPr lang="en-US" dirty="0" smtClean="0"/>
              <a:t>Lasts for 10 minutes</a:t>
            </a:r>
          </a:p>
          <a:p>
            <a:pPr lvl="1"/>
            <a:r>
              <a:rPr lang="en-US" dirty="0" smtClean="0"/>
              <a:t>OSHA recommends it for blood spills</a:t>
            </a:r>
          </a:p>
          <a:p>
            <a:r>
              <a:rPr lang="en-US" dirty="0" err="1" smtClean="0"/>
              <a:t>Phenolics</a:t>
            </a:r>
            <a:endParaRPr lang="en-US" dirty="0" smtClean="0"/>
          </a:p>
          <a:p>
            <a:pPr lvl="1"/>
            <a:r>
              <a:rPr lang="en-US" dirty="0" smtClean="0"/>
              <a:t>For walls, furniture</a:t>
            </a:r>
          </a:p>
          <a:p>
            <a:pPr lvl="1"/>
            <a:r>
              <a:rPr lang="en-US" dirty="0" smtClean="0"/>
              <a:t>E.g. Lysol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0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Fill out the log </a:t>
            </a:r>
            <a:endParaRPr lang="en-US" dirty="0" smtClean="0"/>
          </a:p>
          <a:p>
            <a:pPr lvl="1"/>
            <a:r>
              <a:rPr lang="en-US" dirty="0" smtClean="0"/>
              <a:t>from </a:t>
            </a:r>
            <a:r>
              <a:rPr lang="en-US" dirty="0"/>
              <a:t>page 111</a:t>
            </a:r>
          </a:p>
          <a:p>
            <a:r>
              <a:rPr lang="en-US" dirty="0" smtClean="0"/>
              <a:t>Watch </a:t>
            </a:r>
            <a:r>
              <a:rPr lang="en-US" dirty="0" smtClean="0"/>
              <a:t>an autoclave demonstration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Care for the autoclave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Wipe inside and out with </a:t>
            </a:r>
            <a:r>
              <a:rPr lang="en-US" dirty="0"/>
              <a:t>a</a:t>
            </a:r>
            <a:r>
              <a:rPr lang="en-US" dirty="0" smtClean="0"/>
              <a:t>utoclave cleaner, rinse &amp; dry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Clean and check the rubber gasket around the </a:t>
            </a:r>
            <a:r>
              <a:rPr lang="en-US" dirty="0" smtClean="0"/>
              <a:t>door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use distilled water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191000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2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Autoclave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 the wrap write</a:t>
            </a:r>
            <a:r>
              <a:rPr lang="en-US" altLang="en-US" dirty="0" smtClean="0"/>
              <a:t>:</a:t>
            </a:r>
          </a:p>
          <a:p>
            <a:pPr lvl="1"/>
            <a:r>
              <a:rPr lang="en-US" dirty="0" smtClean="0"/>
              <a:t>YOUR </a:t>
            </a:r>
            <a:r>
              <a:rPr lang="en-US" dirty="0"/>
              <a:t>NAME,</a:t>
            </a:r>
          </a:p>
          <a:p>
            <a:pPr lvl="1"/>
            <a:r>
              <a:rPr lang="en-US" dirty="0"/>
              <a:t>DATE</a:t>
            </a:r>
          </a:p>
          <a:p>
            <a:pPr lvl="1"/>
            <a:r>
              <a:rPr lang="en-US" dirty="0"/>
              <a:t>WHAT’S </a:t>
            </a:r>
            <a:r>
              <a:rPr lang="en-US" dirty="0" smtClean="0"/>
              <a:t>INSIDE</a:t>
            </a:r>
          </a:p>
          <a:p>
            <a:r>
              <a:rPr lang="en-US" dirty="0" smtClean="0"/>
              <a:t>Start timer when at right temperature</a:t>
            </a:r>
          </a:p>
          <a:p>
            <a:r>
              <a:rPr lang="en-US" dirty="0" smtClean="0"/>
              <a:t>Muslin is best:	</a:t>
            </a:r>
          </a:p>
          <a:p>
            <a:pPr lvl="1"/>
            <a:r>
              <a:rPr lang="en-US" dirty="0" smtClean="0"/>
              <a:t>lies flat </a:t>
            </a:r>
          </a:p>
          <a:p>
            <a:pPr lvl="1"/>
            <a:r>
              <a:rPr lang="en-US" dirty="0" smtClean="0"/>
              <a:t>can be reused.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Steam should </a:t>
            </a:r>
            <a:r>
              <a:rPr lang="en-US" altLang="en-US" dirty="0" smtClean="0"/>
              <a:t>get around the items </a:t>
            </a:r>
            <a:r>
              <a:rPr lang="en-US" altLang="en-US" dirty="0" smtClean="0"/>
              <a:t>&amp; </a:t>
            </a:r>
            <a:r>
              <a:rPr lang="en-US" altLang="en-US" dirty="0" smtClean="0"/>
              <a:t>inside.</a:t>
            </a:r>
          </a:p>
          <a:p>
            <a:pPr lvl="1" eaLnBrk="1" hangingPunct="1"/>
            <a:r>
              <a:rPr lang="en-US" altLang="en-US" dirty="0" smtClean="0"/>
              <a:t>1 to 4 inches apart</a:t>
            </a:r>
          </a:p>
          <a:p>
            <a:pPr lvl="1" eaLnBrk="1" hangingPunct="1"/>
            <a:r>
              <a:rPr lang="en-US" altLang="en-US" dirty="0" smtClean="0"/>
              <a:t>Not touch the walls</a:t>
            </a:r>
          </a:p>
          <a:p>
            <a:pPr lvl="1" eaLnBrk="1" hangingPunct="1"/>
            <a:r>
              <a:rPr lang="en-US" altLang="en-US" dirty="0" smtClean="0"/>
              <a:t>Jars on their side</a:t>
            </a:r>
          </a:p>
          <a:p>
            <a:pPr lvl="1" eaLnBrk="1" hangingPunct="1"/>
            <a:r>
              <a:rPr lang="en-US" altLang="en-US" dirty="0" smtClean="0"/>
              <a:t>Lids removed</a:t>
            </a:r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pic>
        <p:nvPicPr>
          <p:cNvPr id="28678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2105" y="421481"/>
            <a:ext cx="14097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84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4715" fill="hold"/>
                                        <p:tgtEl>
                                          <p:spTgt spid="286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78"/>
                </p:tgtEl>
              </p:cMediaNode>
            </p:audio>
          </p:childTnLst>
        </p:cTn>
      </p:par>
    </p:tnLst>
    <p:bldLst>
      <p:bldP spid="28674" grpId="0"/>
      <p:bldP spid="28675" grpId="0" build="p"/>
      <p:bldP spid="2867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Sterlization</a:t>
            </a:r>
            <a:r>
              <a:rPr lang="en-US" dirty="0" smtClean="0"/>
              <a:t>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Autoclave tape</a:t>
            </a:r>
          </a:p>
          <a:p>
            <a:pPr lvl="1"/>
            <a:r>
              <a:rPr lang="en-US" dirty="0" smtClean="0"/>
              <a:t>On outside</a:t>
            </a:r>
          </a:p>
          <a:p>
            <a:pPr lvl="1"/>
            <a:r>
              <a:rPr lang="en-US" dirty="0" smtClean="0"/>
              <a:t>Changes color when exposed to steam</a:t>
            </a:r>
          </a:p>
          <a:p>
            <a:r>
              <a:rPr lang="en-US" dirty="0" smtClean="0"/>
              <a:t>Sterilization strips</a:t>
            </a:r>
          </a:p>
          <a:p>
            <a:pPr lvl="1"/>
            <a:r>
              <a:rPr lang="en-US" dirty="0" smtClean="0"/>
              <a:t>Change color when exposed 250F for 15 minutes</a:t>
            </a:r>
          </a:p>
          <a:p>
            <a:pPr lvl="1"/>
            <a:r>
              <a:rPr lang="en-US" dirty="0" smtClean="0"/>
              <a:t>Should be placed in center of wrapped pack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Biologic </a:t>
            </a:r>
            <a:r>
              <a:rPr lang="en-US" dirty="0" smtClean="0"/>
              <a:t>indicators</a:t>
            </a:r>
          </a:p>
          <a:p>
            <a:pPr lvl="1"/>
            <a:r>
              <a:rPr lang="en-US" dirty="0" smtClean="0"/>
              <a:t>CDC says use once a week</a:t>
            </a:r>
          </a:p>
          <a:p>
            <a:pPr lvl="1"/>
            <a:r>
              <a:rPr lang="en-US" dirty="0" smtClean="0"/>
              <a:t>Live spores in small envelopes.</a:t>
            </a:r>
          </a:p>
          <a:p>
            <a:pPr lvl="1"/>
            <a:r>
              <a:rPr lang="en-US" dirty="0" smtClean="0"/>
              <a:t>Harmless to humans</a:t>
            </a:r>
          </a:p>
          <a:p>
            <a:pPr lvl="1"/>
            <a:r>
              <a:rPr lang="en-US" dirty="0" smtClean="0"/>
              <a:t>To see if it works, compare color of steamed ones with the control.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25199"/>
            <a:ext cx="1688778" cy="168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29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sterilization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Dry heat oven</a:t>
            </a:r>
          </a:p>
          <a:p>
            <a:r>
              <a:rPr lang="en-US" dirty="0" smtClean="0"/>
              <a:t>Used if steam would damage an item</a:t>
            </a:r>
          </a:p>
          <a:p>
            <a:r>
              <a:rPr lang="en-US" dirty="0" smtClean="0"/>
              <a:t>320 for 1 or 2 hours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Cold sterilization</a:t>
            </a:r>
          </a:p>
          <a:p>
            <a:r>
              <a:rPr lang="en-US" dirty="0" smtClean="0"/>
              <a:t>Only use chemicals rated “sterilants” by the EPA</a:t>
            </a:r>
          </a:p>
          <a:p>
            <a:r>
              <a:rPr lang="en-US" dirty="0" smtClean="0"/>
              <a:t>Leave the instrument in it for 6 to 24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5726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3275</TotalTime>
  <Words>441</Words>
  <Application>Microsoft Office PowerPoint</Application>
  <PresentationFormat>On-screen Show (4:3)</PresentationFormat>
  <Paragraphs>117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Blends</vt:lpstr>
      <vt:lpstr>Chapter 3  Sterilization &amp; Disinfection</vt:lpstr>
      <vt:lpstr>Hazardous Chemicals</vt:lpstr>
      <vt:lpstr>STORING DISINFECTANTS</vt:lpstr>
      <vt:lpstr>Disinfectant levels</vt:lpstr>
      <vt:lpstr>Types of Disinfectants</vt:lpstr>
      <vt:lpstr>STERILIZATION</vt:lpstr>
      <vt:lpstr>Autoclave</vt:lpstr>
      <vt:lpstr>Sterlization indicators</vt:lpstr>
      <vt:lpstr>Other sterilization methods</vt:lpstr>
      <vt:lpstr>REVIEW</vt:lpstr>
    </vt:vector>
  </TitlesOfParts>
  <Company>VCOE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TA13</dc:creator>
  <cp:lastModifiedBy>RICK BRAMMER</cp:lastModifiedBy>
  <cp:revision>116</cp:revision>
  <cp:lastPrinted>2016-07-19T21:41:39Z</cp:lastPrinted>
  <dcterms:created xsi:type="dcterms:W3CDTF">2008-04-11T01:58:02Z</dcterms:created>
  <dcterms:modified xsi:type="dcterms:W3CDTF">2016-07-19T22:08:34Z</dcterms:modified>
</cp:coreProperties>
</file>