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7" r:id="rId2"/>
    <p:sldId id="258" r:id="rId3"/>
    <p:sldId id="265" r:id="rId4"/>
    <p:sldId id="472" r:id="rId5"/>
    <p:sldId id="267" r:id="rId6"/>
    <p:sldId id="268" r:id="rId7"/>
    <p:sldId id="310" r:id="rId8"/>
    <p:sldId id="322" r:id="rId9"/>
    <p:sldId id="328" r:id="rId10"/>
    <p:sldId id="330" r:id="rId11"/>
    <p:sldId id="422" r:id="rId12"/>
    <p:sldId id="334" r:id="rId13"/>
    <p:sldId id="474" r:id="rId14"/>
    <p:sldId id="475" r:id="rId15"/>
    <p:sldId id="424" r:id="rId16"/>
    <p:sldId id="476" r:id="rId17"/>
    <p:sldId id="477" r:id="rId18"/>
    <p:sldId id="478" r:id="rId19"/>
    <p:sldId id="479" r:id="rId20"/>
    <p:sldId id="491" r:id="rId21"/>
    <p:sldId id="490" r:id="rId22"/>
    <p:sldId id="480" r:id="rId23"/>
    <p:sldId id="492" r:id="rId24"/>
    <p:sldId id="481" r:id="rId25"/>
    <p:sldId id="494" r:id="rId26"/>
    <p:sldId id="488" r:id="rId27"/>
    <p:sldId id="493" r:id="rId28"/>
    <p:sldId id="482" r:id="rId29"/>
    <p:sldId id="487" r:id="rId30"/>
    <p:sldId id="483" r:id="rId31"/>
    <p:sldId id="484" r:id="rId32"/>
    <p:sldId id="485" r:id="rId33"/>
    <p:sldId id="489" r:id="rId34"/>
    <p:sldId id="495" r:id="rId35"/>
    <p:sldId id="486" r:id="rId36"/>
    <p:sldId id="473" r:id="rId37"/>
    <p:sldId id="496" r:id="rId38"/>
    <p:sldId id="497" r:id="rId39"/>
    <p:sldId id="498" r:id="rId40"/>
    <p:sldId id="443" r:id="rId41"/>
    <p:sldId id="499" r:id="rId42"/>
    <p:sldId id="500" r:id="rId43"/>
    <p:sldId id="501" r:id="rId44"/>
    <p:sldId id="502" r:id="rId45"/>
    <p:sldId id="503" r:id="rId46"/>
    <p:sldId id="504" r:id="rId47"/>
    <p:sldId id="505" r:id="rId48"/>
    <p:sldId id="421" r:id="rId49"/>
    <p:sldId id="263" r:id="rId50"/>
    <p:sldId id="506" r:id="rId51"/>
    <p:sldId id="507" r:id="rId52"/>
    <p:sldId id="508" r:id="rId53"/>
    <p:sldId id="509" r:id="rId54"/>
    <p:sldId id="510" r:id="rId55"/>
    <p:sldId id="511" r:id="rId56"/>
    <p:sldId id="512" r:id="rId57"/>
    <p:sldId id="513" r:id="rId58"/>
    <p:sldId id="514" r:id="rId59"/>
    <p:sldId id="515" r:id="rId60"/>
    <p:sldId id="516" r:id="rId61"/>
    <p:sldId id="517" r:id="rId62"/>
    <p:sldId id="518" r:id="rId63"/>
    <p:sldId id="519" r:id="rId64"/>
    <p:sldId id="520" r:id="rId65"/>
    <p:sldId id="521" r:id="rId66"/>
    <p:sldId id="522" r:id="rId67"/>
    <p:sldId id="523" r:id="rId68"/>
    <p:sldId id="524" r:id="rId69"/>
    <p:sldId id="525" r:id="rId70"/>
    <p:sldId id="526" r:id="rId71"/>
    <p:sldId id="527" r:id="rId72"/>
    <p:sldId id="528" r:id="rId73"/>
    <p:sldId id="529" r:id="rId74"/>
    <p:sldId id="530" r:id="rId75"/>
    <p:sldId id="531" r:id="rId76"/>
    <p:sldId id="532" r:id="rId77"/>
    <p:sldId id="533" r:id="rId78"/>
    <p:sldId id="534" r:id="rId79"/>
    <p:sldId id="535" r:id="rId80"/>
    <p:sldId id="536" r:id="rId81"/>
    <p:sldId id="537" r:id="rId82"/>
    <p:sldId id="538" r:id="rId83"/>
    <p:sldId id="539" r:id="rId84"/>
    <p:sldId id="540" r:id="rId85"/>
    <p:sldId id="541" r:id="rId86"/>
    <p:sldId id="542" r:id="rId87"/>
    <p:sldId id="543" r:id="rId88"/>
    <p:sldId id="544" r:id="rId89"/>
    <p:sldId id="545" r:id="rId90"/>
    <p:sldId id="546" r:id="rId91"/>
    <p:sldId id="264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92" autoAdjust="0"/>
  </p:normalViewPr>
  <p:slideViewPr>
    <p:cSldViewPr snapToGrid="0" snapToObjects="1">
      <p:cViewPr varScale="1">
        <p:scale>
          <a:sx n="37" d="100"/>
          <a:sy n="37" d="100"/>
        </p:scale>
        <p:origin x="-8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3E790-DB08-2A46-BD50-11345B4ECB2E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7803F-83E1-DC43-9CAD-1989D7AB2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473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F4A40-33DD-6140-87FC-65B0334DDFF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86ECB9-38C0-DA42-84F6-376740032AC7}" type="slidenum">
              <a:rPr lang="en-US" sz="1200"/>
              <a:pPr/>
              <a:t>14</a:t>
            </a:fld>
            <a:endParaRPr lang="en-US" sz="1200" dirty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BF034D-9033-3D4A-AC26-8239AB512A53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200" dirty="0" smtClean="0"/>
              <a:t>Most common form of skin cancer</a:t>
            </a:r>
          </a:p>
          <a:p>
            <a:r>
              <a:rPr lang="en-US" sz="1200" dirty="0" smtClean="0"/>
              <a:t>Most often caused by overexposure to the sun</a:t>
            </a:r>
          </a:p>
          <a:p>
            <a:r>
              <a:rPr lang="en-US" sz="1200" dirty="0" smtClean="0"/>
              <a:t>May often appear as a change in the skin, such as a growth, an irritation, or a sore that does not heal, or a change in a wart or mole </a:t>
            </a:r>
          </a:p>
          <a:p>
            <a:r>
              <a:rPr lang="en-US" sz="1200" dirty="0" smtClean="0"/>
              <a:t>Though the nose is the most common site, it usually affects the head, neck, back, chest, or shoulders</a:t>
            </a:r>
          </a:p>
          <a:p>
            <a:r>
              <a:rPr lang="en-US" sz="1200" dirty="0" smtClean="0"/>
              <a:t>Exposure to sunlight is the most common cause of this, and most cancers</a:t>
            </a:r>
          </a:p>
          <a:p>
            <a:r>
              <a:rPr lang="en-US" dirty="0" smtClean="0"/>
              <a:t>Firm, pearly bump with tiny blood vessels in a spiderlike appearance (telangiectasias)</a:t>
            </a:r>
          </a:p>
          <a:p>
            <a:r>
              <a:rPr lang="en-US" dirty="0" smtClean="0"/>
              <a:t>Red, tender, flat spot that bleeds easily</a:t>
            </a:r>
          </a:p>
          <a:p>
            <a:r>
              <a:rPr lang="en-US" dirty="0" smtClean="0"/>
              <a:t>Small, fleshy bump with a smooth, pearly appearance, often with a depressed center</a:t>
            </a:r>
          </a:p>
          <a:p>
            <a:r>
              <a:rPr lang="en-US" dirty="0" smtClean="0"/>
              <a:t>Smooth, shiny bump that may look like a mole or cyst</a:t>
            </a:r>
          </a:p>
          <a:p>
            <a:r>
              <a:rPr lang="en-US" dirty="0" smtClean="0"/>
              <a:t>Scarlike patch of skin, especially on the face, that is firm to the touch</a:t>
            </a:r>
          </a:p>
          <a:p>
            <a:r>
              <a:rPr lang="en-US" dirty="0" smtClean="0"/>
              <a:t>Bump that itches, bleeds, crusts over, and then repeats the cycle and has not healed in 3 weeks</a:t>
            </a:r>
          </a:p>
          <a:p>
            <a:r>
              <a:rPr lang="en-US" dirty="0" smtClean="0"/>
              <a:t>Change in the size, shape, or color of a wart or mole</a:t>
            </a:r>
          </a:p>
          <a:p>
            <a:endParaRPr lang="en-US" dirty="0" smtClean="0"/>
          </a:p>
          <a:p>
            <a:endParaRPr lang="en-US" sz="1200" dirty="0" smtClean="0"/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586EA6-5700-AA47-9217-67E9EADC60FA}" type="slidenum">
              <a:rPr lang="en-US" sz="1200"/>
              <a:pPr/>
              <a:t>16</a:t>
            </a:fld>
            <a:endParaRPr lang="en-US" sz="1200" dirty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065F08-512A-5742-A18B-662484B787DC}" type="slidenum">
              <a:rPr lang="en-US" sz="1200"/>
              <a:pPr/>
              <a:t>17</a:t>
            </a:fld>
            <a:endParaRPr lang="en-US" sz="1200" dirty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C56247-ABFC-6843-8C51-BB19BED10159}" type="slidenum">
              <a:rPr lang="en-US" sz="1200"/>
              <a:pPr/>
              <a:t>18</a:t>
            </a:fld>
            <a:endParaRPr lang="en-US" sz="1200" dirty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46E223-8473-CC41-A648-EF92926435D8}" type="slidenum">
              <a:rPr lang="en-US" sz="1200"/>
              <a:pPr/>
              <a:t>19</a:t>
            </a:fld>
            <a:endParaRPr lang="en-US" sz="1200" dirty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3000" dirty="0" smtClean="0"/>
              <a:t>Signs and symptoms:</a:t>
            </a:r>
          </a:p>
          <a:p>
            <a:pPr lvl="1"/>
            <a:r>
              <a:rPr lang="en-AU" sz="2600" dirty="0" smtClean="0"/>
              <a:t>Red and irritated skin</a:t>
            </a:r>
            <a:endParaRPr lang="en-US" sz="2600" dirty="0" smtClean="0"/>
          </a:p>
          <a:p>
            <a:pPr lvl="1"/>
            <a:r>
              <a:rPr lang="en-AU" sz="2600" dirty="0" smtClean="0"/>
              <a:t>Vesicles (small blisters) and rash may appear </a:t>
            </a:r>
            <a:endParaRPr lang="en-US" sz="2600" dirty="0" smtClean="0"/>
          </a:p>
          <a:p>
            <a:pPr lvl="1"/>
            <a:r>
              <a:rPr lang="en-AU" sz="2600" dirty="0" smtClean="0"/>
              <a:t>Itching and pain may be present</a:t>
            </a:r>
            <a:endParaRPr lang="en-US" sz="2600" dirty="0" smtClean="0"/>
          </a:p>
          <a:p>
            <a:pPr lvl="1"/>
            <a:r>
              <a:rPr lang="en-AU" sz="2600" dirty="0" smtClean="0"/>
              <a:t>Serious allergic reactions may result in urticaria</a:t>
            </a:r>
            <a:endParaRPr lang="en-US" sz="2600" dirty="0" smtClean="0"/>
          </a:p>
          <a:p>
            <a:r>
              <a:rPr lang="en-AU" sz="3000" dirty="0" smtClean="0"/>
              <a:t>Treatments:</a:t>
            </a:r>
            <a:endParaRPr lang="en-US" sz="3000" dirty="0" smtClean="0"/>
          </a:p>
          <a:p>
            <a:pPr lvl="1"/>
            <a:r>
              <a:rPr lang="en-US" sz="2600" dirty="0" smtClean="0"/>
              <a:t>A</a:t>
            </a:r>
            <a:r>
              <a:rPr lang="en-AU" sz="2600" dirty="0" smtClean="0"/>
              <a:t>ntihistamines (antiallergy medicines) </a:t>
            </a:r>
            <a:endParaRPr lang="en-US" sz="2600" dirty="0" smtClean="0"/>
          </a:p>
          <a:p>
            <a:pPr lvl="1"/>
            <a:r>
              <a:rPr lang="en-US" sz="2600" dirty="0" smtClean="0"/>
              <a:t>T</a:t>
            </a:r>
            <a:r>
              <a:rPr lang="en-AU" sz="2600" dirty="0" smtClean="0"/>
              <a:t>opical corticosteroid creams to reduce the inflammation</a:t>
            </a:r>
            <a:endParaRPr lang="en-US" sz="2600" dirty="0" smtClean="0"/>
          </a:p>
          <a:p>
            <a:pPr lvl="1"/>
            <a:r>
              <a:rPr lang="en-US" sz="2600" dirty="0" smtClean="0"/>
              <a:t>S</a:t>
            </a:r>
            <a:r>
              <a:rPr lang="en-AU" sz="2600" dirty="0" smtClean="0"/>
              <a:t>ystemic corticosteroids (oral medications) 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7803F-83E1-DC43-9CAD-1989D7AB293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3BEC79C7-7878-5A45-9172-59530ADC2AC2}" type="slidenum">
              <a:rPr lang="en-US" sz="1200">
                <a:ea typeface="Arial" charset="0"/>
                <a:cs typeface="Arial" charset="0"/>
              </a:rPr>
              <a:pPr algn="r"/>
              <a:t>21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1430" tIns="45714" rIns="91430" bIns="45714"/>
          <a:lstStyle/>
          <a:p>
            <a:r>
              <a:rPr lang="en-US" dirty="0" smtClean="0"/>
              <a:t>Signs and symptoms include:</a:t>
            </a:r>
          </a:p>
          <a:p>
            <a:pPr lvl="1"/>
            <a:r>
              <a:rPr lang="en-US" dirty="0" smtClean="0"/>
              <a:t>Erythema (redness), warmth, swelling, and pain. Fever, chills, and enlarged lymph nodes may also accompany this infection.</a:t>
            </a:r>
          </a:p>
          <a:p>
            <a:r>
              <a:rPr lang="en-US" dirty="0" smtClean="0"/>
              <a:t>Treatments:</a:t>
            </a:r>
          </a:p>
          <a:p>
            <a:pPr lvl="1"/>
            <a:r>
              <a:rPr lang="en-AU" dirty="0" smtClean="0"/>
              <a:t>Antibiotics, such as derivatives of penicillin, that are most effective against the staph germ</a:t>
            </a:r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DB8EBB-74E3-1D40-BFE1-70BDD3F33342}" type="slidenum">
              <a:rPr lang="en-US" sz="1200"/>
              <a:pPr/>
              <a:t>22</a:t>
            </a:fld>
            <a:endParaRPr lang="en-US" sz="1200" dirty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0F162765-6020-9F40-87B9-653224EA855F}" type="slidenum">
              <a:rPr lang="en-US" sz="1200">
                <a:ea typeface="Arial" charset="0"/>
                <a:cs typeface="Arial" charset="0"/>
              </a:rPr>
              <a:pPr algn="r"/>
              <a:t>23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1430" tIns="45714" rIns="91430" bIns="45714"/>
          <a:lstStyle/>
          <a:p>
            <a:r>
              <a:rPr lang="en-AU" sz="3000" dirty="0" smtClean="0"/>
              <a:t>Signs and symptoms:</a:t>
            </a:r>
          </a:p>
          <a:p>
            <a:pPr lvl="1"/>
            <a:r>
              <a:rPr lang="en-AU" sz="2600" dirty="0" smtClean="0"/>
              <a:t>Round, crusted oozing spots that grow larger day by day. A honey-colored crust often </a:t>
            </a:r>
            <a:r>
              <a:rPr lang="en-US" sz="2600" dirty="0" smtClean="0"/>
              <a:t>develops from blisters that burst and ooze fluid. </a:t>
            </a:r>
          </a:p>
          <a:p>
            <a:pPr lvl="1"/>
            <a:r>
              <a:rPr lang="en-AU" sz="2600" dirty="0" smtClean="0"/>
              <a:t>Commonly occurs around the nose and mouth. </a:t>
            </a:r>
            <a:endParaRPr lang="en-US" sz="2600" dirty="0" smtClean="0"/>
          </a:p>
          <a:p>
            <a:r>
              <a:rPr lang="en-US" sz="3000" dirty="0" smtClean="0"/>
              <a:t>Treatment</a:t>
            </a:r>
          </a:p>
          <a:p>
            <a:pPr lvl="1"/>
            <a:r>
              <a:rPr lang="en-US" sz="2600" dirty="0" smtClean="0"/>
              <a:t>Mild cases of impetigo often resolve through mild cleansing, removal of crust formations, and topical antibiotic ointment. </a:t>
            </a:r>
          </a:p>
          <a:p>
            <a:pPr lvl="1"/>
            <a:r>
              <a:rPr lang="en-US" sz="2600" dirty="0" smtClean="0"/>
              <a:t>More severe cases may require the use of oral antibiotics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real-world examples to connect the clinical procedures of a medical assistant to the concepts covered in this course.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students of the program structure.  In the color modules: red, green, purple and yellow, clinical competencies are pared with related body systems and coding practices.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several competencies that are repeated (i.e. vitals and injections) purposefully.  Provide students insight into why these skills need to be practices to maintain their skill level.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this discussion on the skills involving the body systems for this course: The Integumentary System, Urinary System and Reproductive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F4A40-33DD-6140-87FC-65B0334DDFF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7A65A4-05D9-E34F-8878-9891AD86D2BA}" type="slidenum">
              <a:rPr lang="en-US" sz="1200"/>
              <a:pPr/>
              <a:t>24</a:t>
            </a:fld>
            <a:endParaRPr lang="en-US" sz="1200" dirty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83C24E8A-6BBA-9248-A810-1F64F590EDA8}" type="slidenum">
              <a:rPr lang="en-US" sz="1200">
                <a:ea typeface="Arial" charset="0"/>
                <a:cs typeface="Arial" charset="0"/>
              </a:rPr>
              <a:pPr algn="r"/>
              <a:t>25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1430" tIns="45714" rIns="91430" bIns="45714"/>
          <a:lstStyle/>
          <a:p>
            <a:r>
              <a:rPr lang="en-US" dirty="0" smtClean="0"/>
              <a:t>Signs and symptoms:</a:t>
            </a:r>
          </a:p>
          <a:p>
            <a:pPr lvl="1"/>
            <a:r>
              <a:rPr lang="en-US" dirty="0" smtClean="0"/>
              <a:t>Can appear thickened and raised while being red or pink in color  </a:t>
            </a:r>
          </a:p>
          <a:p>
            <a:pPr lvl="1"/>
            <a:r>
              <a:rPr lang="en-US" dirty="0" smtClean="0"/>
              <a:t>Tend to be itchy and bothersome, as well as tender to the touch </a:t>
            </a:r>
          </a:p>
          <a:p>
            <a:r>
              <a:rPr lang="en-US" dirty="0" smtClean="0"/>
              <a:t>The most common treatments include: cortisone injections, surgery, laser removal, cryosurgery, interferon injections, and the usage of silicone sheets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CA778D-7E12-C742-98EF-F9C7B73570B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200" dirty="0" smtClean="0"/>
              <a:t>Originates in the melanocytes of the skin</a:t>
            </a:r>
          </a:p>
          <a:p>
            <a:r>
              <a:rPr lang="en-US" sz="1200" dirty="0" smtClean="0"/>
              <a:t>Develop when the cells do not respond to the normal control mechanisms of cellular growth</a:t>
            </a:r>
          </a:p>
          <a:p>
            <a:r>
              <a:rPr lang="en-US" sz="1200" dirty="0" smtClean="0"/>
              <a:t>The primary tumor begins in the skin</a:t>
            </a:r>
          </a:p>
          <a:p>
            <a:r>
              <a:rPr lang="en-US" sz="1200" dirty="0" smtClean="0"/>
              <a:t>Once it becomes invasive, it may progress beyond the site of origin to the regional lymph nodes or travel to other organ systems in the body </a:t>
            </a:r>
          </a:p>
          <a:p>
            <a:r>
              <a:rPr lang="en-US" sz="1200" dirty="0" smtClean="0"/>
              <a:t>Usually diagnosed by using the ABCDE rule</a:t>
            </a:r>
          </a:p>
          <a:p>
            <a:r>
              <a:rPr lang="en-US" dirty="0" smtClean="0"/>
              <a:t>A–Asymmetry</a:t>
            </a:r>
            <a:r>
              <a:rPr lang="en-AU" dirty="0" smtClean="0"/>
              <a:t> - </a:t>
            </a:r>
            <a:r>
              <a:rPr lang="en-US" dirty="0" smtClean="0"/>
              <a:t>The mole does not have two halves that match each other</a:t>
            </a:r>
          </a:p>
          <a:p>
            <a:r>
              <a:rPr lang="en-US" dirty="0" smtClean="0"/>
              <a:t>B–Border - The border is ragged, notched, or blurred together</a:t>
            </a:r>
          </a:p>
          <a:p>
            <a:r>
              <a:rPr lang="en-US" dirty="0" smtClean="0"/>
              <a:t>C–Color - Color is uneven; shades of black, brown, or tan are present; there may be areas of white, red, or blue present</a:t>
            </a:r>
          </a:p>
          <a:p>
            <a:r>
              <a:rPr lang="en-US" dirty="0" smtClean="0"/>
              <a:t>Diameter - There may be a change in size, and the mole is typically greater than 6 mm in diameter</a:t>
            </a:r>
          </a:p>
          <a:p>
            <a:r>
              <a:rPr lang="en-US" dirty="0" smtClean="0"/>
              <a:t>E–Elevation - The mole sits above the surrounding tissue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r>
              <a:rPr lang="en-US" sz="1200" dirty="0" smtClean="0"/>
              <a:t>Change in size</a:t>
            </a:r>
          </a:p>
          <a:p>
            <a:r>
              <a:rPr lang="en-US" sz="1200" dirty="0" smtClean="0"/>
              <a:t>Change in shape</a:t>
            </a:r>
          </a:p>
          <a:p>
            <a:r>
              <a:rPr lang="en-US" sz="1200" dirty="0" smtClean="0"/>
              <a:t>Change in color</a:t>
            </a:r>
          </a:p>
          <a:p>
            <a:r>
              <a:rPr lang="en-US" sz="1200" dirty="0" smtClean="0"/>
              <a:t>Inflammation</a:t>
            </a:r>
          </a:p>
          <a:p>
            <a:r>
              <a:rPr lang="en-US" sz="1200" dirty="0" smtClean="0"/>
              <a:t>Crusting and bleeding</a:t>
            </a:r>
          </a:p>
          <a:p>
            <a:r>
              <a:rPr lang="en-US" sz="1200" dirty="0" smtClean="0"/>
              <a:t>Sensory change</a:t>
            </a:r>
          </a:p>
          <a:p>
            <a:r>
              <a:rPr lang="en-US" sz="1200" dirty="0" smtClean="0"/>
              <a:t>Diameter greater than 7 mm (0.28 in.)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4F473681-ABF8-2141-AC43-E23A526F0405}" type="slidenum">
              <a:rPr lang="en-US" sz="1200">
                <a:ea typeface="Arial" charset="0"/>
                <a:cs typeface="Arial" charset="0"/>
              </a:rPr>
              <a:pPr algn="r"/>
              <a:t>27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1430" tIns="45714" rIns="91430" bIns="45714"/>
          <a:lstStyle/>
          <a:p>
            <a:r>
              <a:rPr lang="en-US" sz="1200" dirty="0" smtClean="0"/>
              <a:t>Episodes </a:t>
            </a:r>
            <a:r>
              <a:rPr lang="en-AU" sz="1200" dirty="0" smtClean="0"/>
              <a:t>of redness, itching, and thick dry scales on the skin </a:t>
            </a:r>
            <a:endParaRPr lang="en-US" sz="1200" dirty="0" smtClean="0"/>
          </a:p>
          <a:p>
            <a:r>
              <a:rPr lang="en-AU" sz="1200" dirty="0" smtClean="0"/>
              <a:t>Onset can be gradual or abrupt </a:t>
            </a:r>
            <a:endParaRPr lang="en-US" sz="1200" dirty="0" smtClean="0"/>
          </a:p>
          <a:p>
            <a:r>
              <a:rPr lang="en-AU" sz="1200" dirty="0" smtClean="0"/>
              <a:t>Flare ups have been attributed to infections, obesity, lack of sunlight as well as sunburn, stress, poor health, and cold climate </a:t>
            </a:r>
            <a:endParaRPr lang="en-US" sz="1200" dirty="0" smtClean="0"/>
          </a:p>
          <a:p>
            <a:r>
              <a:rPr lang="en-US" sz="1200" dirty="0" smtClean="0"/>
              <a:t>When the case is severe and widespread, large quantities of fluid can be lost, causing dehydration and severe secondary infections that can be serious</a:t>
            </a:r>
          </a:p>
          <a:p>
            <a:r>
              <a:rPr lang="en-US" dirty="0" smtClean="0"/>
              <a:t>Analgesics, sedation, intravenous fluids, retinoids and antibiotics </a:t>
            </a:r>
          </a:p>
          <a:p>
            <a:r>
              <a:rPr lang="en-US" dirty="0" smtClean="0"/>
              <a:t>Mild cases are treated at home with topical medications such as prescription or nonprescription dandruff shampoos, cortisone or other corticosteroids, and antifungal medications </a:t>
            </a:r>
          </a:p>
          <a:p>
            <a:r>
              <a:rPr lang="en-US" dirty="0" smtClean="0"/>
              <a:t>Severe lesions may require hospitalization for proper treatment</a:t>
            </a:r>
          </a:p>
          <a:p>
            <a:endParaRPr lang="en-US" sz="1200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E7C09C-2628-3543-A7B3-476B20953B2D}" type="slidenum">
              <a:rPr lang="en-US" sz="1200"/>
              <a:pPr/>
              <a:t>28</a:t>
            </a:fld>
            <a:endParaRPr lang="en-US" sz="1200" dirty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D8B308-FA25-1449-9B08-8A3DA242B6D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000" dirty="0" smtClean="0"/>
              <a:t>Indicators: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Changes to an existing wart, mole, or other skin lesion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Development of a new growth that ulcerates and does not heal well</a:t>
            </a:r>
          </a:p>
          <a:p>
            <a:pPr>
              <a:lnSpc>
                <a:spcPct val="85000"/>
              </a:lnSpc>
            </a:pPr>
            <a:r>
              <a:rPr lang="en-US" sz="3000" dirty="0" smtClean="0"/>
              <a:t>Risk factors include: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Genetic predisposition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Chemical pollution 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Overexposure to X-rays or other forms of radiation 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Exposure to arsenic</a:t>
            </a:r>
          </a:p>
          <a:p>
            <a:r>
              <a:rPr lang="en-US" dirty="0" smtClean="0"/>
              <a:t>Any skin lesion, growth, or bump that is small, firm, reddened, nodular, coned, or flat in shape </a:t>
            </a:r>
          </a:p>
          <a:p>
            <a:r>
              <a:rPr lang="en-US" dirty="0" smtClean="0"/>
              <a:t>If the surface is scaly or crusted and the lesion or growth is located on the face, ears, neck, hands, or arms</a:t>
            </a:r>
          </a:p>
          <a:p>
            <a:r>
              <a:rPr lang="en-US" dirty="0" smtClean="0"/>
              <a:t>Occasionally the growth may occur on the lip, mouth, tongue, or genitals</a:t>
            </a:r>
          </a:p>
          <a:p>
            <a:pPr lvl="1">
              <a:lnSpc>
                <a:spcPct val="85000"/>
              </a:lnSpc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65CE74-3165-F449-A72D-3E0C2165C19F}" type="slidenum">
              <a:rPr lang="en-US" sz="1200"/>
              <a:pPr/>
              <a:t>30</a:t>
            </a:fld>
            <a:endParaRPr lang="en-US" sz="1200" dirty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C40BEF-1225-C24F-A2C7-74162A618208}" type="slidenum">
              <a:rPr lang="en-US" sz="1200"/>
              <a:pPr/>
              <a:t>31</a:t>
            </a:fld>
            <a:endParaRPr lang="en-US" sz="1200" dirty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FA5026-E041-BC4A-9F20-EFFF3EEA1F71}" type="slidenum">
              <a:rPr lang="en-US" sz="1200"/>
              <a:pPr/>
              <a:t>32</a:t>
            </a:fld>
            <a:endParaRPr lang="en-US" sz="1200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6F53C753-58B4-E245-823E-36ADF3773191}" type="slidenum">
              <a:rPr lang="en-US" sz="1200">
                <a:ea typeface="Arial" charset="0"/>
                <a:cs typeface="Arial" charset="0"/>
              </a:rPr>
              <a:pPr algn="r"/>
              <a:t>33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1430" tIns="45714" rIns="91430" bIns="45714"/>
          <a:lstStyle/>
          <a:p>
            <a:r>
              <a:rPr lang="en-AU" dirty="0" smtClean="0"/>
              <a:t>Affects about 1 in 100 people, mostly teenagers and young adults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AU" dirty="0" smtClean="0"/>
              <a:t>auses patches of baldness that are about the size of a large coin </a:t>
            </a:r>
          </a:p>
          <a:p>
            <a:r>
              <a:rPr lang="en-AU" dirty="0" smtClean="0"/>
              <a:t>Usually appear on the scalp but can occur anywhere on the body, including the beard, eyebrows, and eyelashes</a:t>
            </a:r>
            <a:endParaRPr lang="en-US" dirty="0" smtClean="0"/>
          </a:p>
          <a:p>
            <a:r>
              <a:rPr lang="en-AU" dirty="0" smtClean="0"/>
              <a:t>Usually no other symptoms</a:t>
            </a:r>
          </a:p>
          <a:p>
            <a:r>
              <a:rPr lang="en-US" sz="3000" dirty="0" smtClean="0"/>
              <a:t>Hereditary </a:t>
            </a:r>
          </a:p>
          <a:p>
            <a:r>
              <a:rPr lang="en-US" sz="3000" dirty="0" smtClean="0"/>
              <a:t>Called male-pattern baldness because it tends to follow a set pattern</a:t>
            </a:r>
          </a:p>
          <a:p>
            <a:pPr lvl="1"/>
            <a:r>
              <a:rPr lang="en-US" sz="2600" dirty="0" smtClean="0"/>
              <a:t>The first stage is usually a receding hairline</a:t>
            </a:r>
          </a:p>
          <a:p>
            <a:pPr lvl="1"/>
            <a:r>
              <a:rPr lang="en-US" sz="2600" dirty="0" smtClean="0"/>
              <a:t>Followed by thinning of the hair on the crown and temples</a:t>
            </a:r>
          </a:p>
          <a:p>
            <a:pPr lvl="1"/>
            <a:r>
              <a:rPr lang="en-US" sz="2600" dirty="0" smtClean="0"/>
              <a:t>When these two areas meet in the middle, there is a horseshoe shape of hair around the back and sides of the head</a:t>
            </a:r>
          </a:p>
          <a:p>
            <a:pPr lvl="1"/>
            <a:r>
              <a:rPr lang="en-US" sz="2600" dirty="0" smtClean="0"/>
              <a:t>Eventually the person may be completely bald</a:t>
            </a:r>
          </a:p>
          <a:p>
            <a:r>
              <a:rPr lang="en-AU" dirty="0" smtClean="0"/>
              <a:t>Drugs that treat both male and female baldness</a:t>
            </a:r>
          </a:p>
          <a:p>
            <a:pPr lvl="1"/>
            <a:r>
              <a:rPr lang="en-AU" dirty="0" smtClean="0"/>
              <a:t>These do not work for everyone and the effects are typically not long lasting </a:t>
            </a:r>
            <a:endParaRPr lang="en-US" dirty="0" smtClean="0"/>
          </a:p>
          <a:p>
            <a:r>
              <a:rPr lang="en-AU" dirty="0" smtClean="0"/>
              <a:t>Lotions that can be rubbed on the scalp</a:t>
            </a:r>
          </a:p>
          <a:p>
            <a:pPr lvl="1"/>
            <a:r>
              <a:rPr lang="en-AU" dirty="0" smtClean="0"/>
              <a:t>These do not work for everyone, nor do they have long-lasting effects.</a:t>
            </a:r>
            <a:endParaRPr lang="en-US" dirty="0" smtClean="0"/>
          </a:p>
          <a:p>
            <a:r>
              <a:rPr lang="en-AU" dirty="0" smtClean="0"/>
              <a:t>Shampoos and formulas are available for improving circulation to the scalp</a:t>
            </a:r>
            <a:endParaRPr lang="en-US" dirty="0" smtClean="0"/>
          </a:p>
          <a:p>
            <a:pPr lvl="1"/>
            <a:endParaRPr lang="en-US" sz="2600" dirty="0" smtClean="0"/>
          </a:p>
          <a:p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FC1E668D-FE93-1942-A876-D55686887328}" type="slidenum">
              <a:rPr lang="en-US" sz="1200">
                <a:ea typeface="Arial" charset="0"/>
                <a:cs typeface="Arial" charset="0"/>
              </a:rPr>
              <a:pPr algn="r"/>
              <a:t>7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1430" tIns="45714" rIns="91430" bIns="45714"/>
          <a:lstStyle/>
          <a:p>
            <a:r>
              <a:rPr lang="en-US" dirty="0" smtClean="0"/>
              <a:t>Functions:</a:t>
            </a:r>
            <a:br>
              <a:rPr lang="en-US" dirty="0" smtClean="0"/>
            </a:br>
            <a:r>
              <a:rPr lang="en-US" dirty="0" smtClean="0"/>
              <a:t>Protection</a:t>
            </a:r>
          </a:p>
          <a:p>
            <a:r>
              <a:rPr lang="en-US" dirty="0" smtClean="0"/>
              <a:t>Regulation</a:t>
            </a:r>
          </a:p>
          <a:p>
            <a:r>
              <a:rPr lang="en-US" dirty="0" smtClean="0"/>
              <a:t>Sensation  </a:t>
            </a:r>
          </a:p>
          <a:p>
            <a:r>
              <a:rPr lang="en-US" dirty="0" smtClean="0"/>
              <a:t>Absorption</a:t>
            </a:r>
          </a:p>
          <a:p>
            <a:r>
              <a:rPr lang="en-US" dirty="0" smtClean="0"/>
              <a:t>Secretion</a:t>
            </a:r>
          </a:p>
          <a:p>
            <a:endParaRPr lang="en-US" dirty="0" smtClean="0"/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Forms 2-way barrier </a:t>
            </a:r>
          </a:p>
          <a:p>
            <a:pPr lvl="1"/>
            <a:r>
              <a:rPr lang="en-US" dirty="0" smtClean="0"/>
              <a:t>Keeps out:</a:t>
            </a:r>
          </a:p>
          <a:p>
            <a:pPr lvl="2"/>
            <a:r>
              <a:rPr lang="en-US" dirty="0" smtClean="0"/>
              <a:t>Pathogens (disease-causing organisms)</a:t>
            </a:r>
          </a:p>
          <a:p>
            <a:pPr lvl="2"/>
            <a:r>
              <a:rPr lang="en-US" dirty="0" smtClean="0"/>
              <a:t>Harmful chemicals</a:t>
            </a:r>
          </a:p>
          <a:p>
            <a:pPr lvl="2"/>
            <a:r>
              <a:rPr lang="en-US" dirty="0" smtClean="0"/>
              <a:t>Prevents critical body fluids from escaping the body</a:t>
            </a:r>
          </a:p>
          <a:p>
            <a:r>
              <a:rPr lang="en-US" dirty="0" smtClean="0"/>
              <a:t>Protects internal organs</a:t>
            </a:r>
          </a:p>
          <a:p>
            <a:r>
              <a:rPr lang="en-US" dirty="0" smtClean="0"/>
              <a:t>Aids in regulation of body temperature</a:t>
            </a:r>
          </a:p>
          <a:p>
            <a:r>
              <a:rPr lang="en-US" dirty="0" smtClean="0"/>
              <a:t>To release heat, superficial blood vessels in skin dilate, bringing more blood to surface of skin</a:t>
            </a:r>
          </a:p>
          <a:p>
            <a:r>
              <a:rPr lang="en-US" dirty="0" smtClean="0"/>
              <a:t>To conserve heat, superficial vessels constrict, keeping warm blood away from surface</a:t>
            </a:r>
          </a:p>
          <a:p>
            <a:r>
              <a:rPr lang="en-US" dirty="0" smtClean="0"/>
              <a:t>Continuous fat layer of subcutaneous layer acts as insulation</a:t>
            </a:r>
          </a:p>
          <a:p>
            <a:r>
              <a:rPr lang="en-US" dirty="0" smtClean="0"/>
              <a:t>Detect: 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Touch</a:t>
            </a:r>
          </a:p>
          <a:p>
            <a:pPr lvl="1"/>
            <a:r>
              <a:rPr lang="en-US" dirty="0" smtClean="0"/>
              <a:t>Pressure </a:t>
            </a:r>
          </a:p>
          <a:p>
            <a:r>
              <a:rPr lang="en-US" dirty="0" smtClean="0"/>
              <a:t>Are located in skin</a:t>
            </a:r>
          </a:p>
          <a:p>
            <a:r>
              <a:rPr lang="en-US" dirty="0" smtClean="0"/>
              <a:t>Nerve endings in the middle layer of skin convey messages to the brain and spinal cord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Sweat glands</a:t>
            </a:r>
          </a:p>
          <a:p>
            <a:r>
              <a:rPr lang="en-US" dirty="0" smtClean="0"/>
              <a:t>Sebaceous glands</a:t>
            </a:r>
          </a:p>
          <a:p>
            <a:r>
              <a:rPr lang="en-US" dirty="0" smtClean="0"/>
              <a:t>Hair</a:t>
            </a:r>
          </a:p>
          <a:p>
            <a:r>
              <a:rPr lang="en-US" dirty="0" smtClean="0"/>
              <a:t>Nails</a:t>
            </a:r>
          </a:p>
          <a:p>
            <a:r>
              <a:rPr lang="en-US" dirty="0" smtClean="0"/>
              <a:t>Weighs more than 20 pounds (in an adult)</a:t>
            </a:r>
          </a:p>
          <a:p>
            <a:r>
              <a:rPr lang="en-US" dirty="0" smtClean="0"/>
              <a:t>Covers 16% of the body</a:t>
            </a:r>
          </a:p>
          <a:p>
            <a:r>
              <a:rPr lang="en-US" dirty="0" smtClean="0"/>
              <a:t>Purposes: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Regulate temperature</a:t>
            </a:r>
          </a:p>
          <a:p>
            <a:pPr lvl="1"/>
            <a:r>
              <a:rPr lang="en-US" dirty="0" smtClean="0"/>
              <a:t>Absorption</a:t>
            </a:r>
          </a:p>
          <a:p>
            <a:pPr lvl="1"/>
            <a:r>
              <a:rPr lang="en-US" dirty="0" smtClean="0"/>
              <a:t>House nerve receptors</a:t>
            </a:r>
          </a:p>
          <a:p>
            <a:pPr lvl="1"/>
            <a:r>
              <a:rPr lang="en-US" dirty="0" smtClean="0"/>
              <a:t>Secrete fluids</a:t>
            </a:r>
          </a:p>
          <a:p>
            <a:pPr algn="ctr">
              <a:buFont typeface="Times" charset="0"/>
              <a:buNone/>
            </a:pPr>
            <a:r>
              <a:rPr lang="en-US" sz="3200" b="1" dirty="0" smtClean="0"/>
              <a:t>Factoid</a:t>
            </a:r>
          </a:p>
          <a:p>
            <a:pPr algn="ctr">
              <a:buFont typeface="Times" charset="0"/>
              <a:buNone/>
            </a:pPr>
            <a:r>
              <a:rPr lang="en-US" dirty="0" smtClean="0"/>
              <a:t>The skin is the largest organ in the body!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449891EC-4642-194D-B56A-576AB12871EE}" type="slidenum">
              <a:rPr lang="en-US" sz="1200">
                <a:ea typeface="Arial" charset="0"/>
                <a:cs typeface="Arial" charset="0"/>
              </a:rPr>
              <a:pPr algn="r"/>
              <a:t>34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1430" tIns="45714" rIns="91430" bIns="45714"/>
          <a:lstStyle/>
          <a:p>
            <a:r>
              <a:rPr lang="en-US" dirty="0" smtClean="0"/>
              <a:t>The most common symptom among all forms of lice is itching  </a:t>
            </a:r>
          </a:p>
          <a:p>
            <a:r>
              <a:rPr lang="en-US" dirty="0" smtClean="0"/>
              <a:t>Head lice tends to cause itching around the back of the head or around the ears </a:t>
            </a:r>
          </a:p>
          <a:p>
            <a:r>
              <a:rPr lang="en-US" dirty="0" smtClean="0"/>
              <a:t>Itching surrounding the genitals is an indicator of pubic lice </a:t>
            </a:r>
          </a:p>
          <a:p>
            <a:r>
              <a:rPr lang="en-US" dirty="0" smtClean="0"/>
              <a:t>Body lice tend to travel to the body to feed on skin and then return to clothing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D4EB05-A731-7644-9CFA-2F8097AAB934}" type="slidenum">
              <a:rPr lang="en-US" sz="1200"/>
              <a:pPr/>
              <a:t>35</a:t>
            </a:fld>
            <a:endParaRPr lang="en-US" sz="1200" dirty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365169-B8DB-9041-9E07-5DD6D72455E9}" type="slidenum">
              <a:rPr lang="en-US" sz="1200"/>
              <a:pPr/>
              <a:t>36</a:t>
            </a:fld>
            <a:endParaRPr lang="en-US" sz="1200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337F6F-465E-B448-97F7-448FFE58685E}" type="slidenum">
              <a:rPr lang="en-US" sz="1200"/>
              <a:pPr/>
              <a:t>37</a:t>
            </a:fld>
            <a:endParaRPr lang="en-US" sz="1200" dirty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2AD226-781C-3D4F-A1A3-9E2FFBB1610D}" type="slidenum">
              <a:rPr lang="en-US" sz="1200"/>
              <a:pPr/>
              <a:t>38</a:t>
            </a:fld>
            <a:endParaRPr lang="en-US" sz="1200" dirty="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64D762-5D1F-4346-817F-0D8608143F4F}" type="slidenum">
              <a:rPr lang="en-US" sz="1200"/>
              <a:pPr/>
              <a:t>39</a:t>
            </a:fld>
            <a:endParaRPr lang="en-US" sz="1200" dirty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3BFD9E-B8A0-8644-A9DB-89E46984CF6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40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A80FC0-333F-5C4D-B8F6-9FE15E1D87A6}" type="slidenum">
              <a:rPr lang="en-US" sz="1200"/>
              <a:pPr/>
              <a:t>41</a:t>
            </a:fld>
            <a:endParaRPr lang="en-US" sz="1200" dirty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C94F1A-B8A6-0A41-A8B0-ABBA12A27192}" type="slidenum">
              <a:rPr lang="en-US" sz="1200"/>
              <a:pPr/>
              <a:t>42</a:t>
            </a:fld>
            <a:endParaRPr lang="en-US" sz="1200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C0D255-5970-7B45-AD22-692F8206DCF3}" type="slidenum">
              <a:rPr lang="en-US" sz="1200"/>
              <a:pPr/>
              <a:t>43</a:t>
            </a:fld>
            <a:endParaRPr lang="en-US" sz="1200" dirty="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BA757DE6-2EE2-1549-AFEC-67D166CBA4C5}" type="slidenum">
              <a:rPr lang="en-US" sz="1200">
                <a:ea typeface="Arial" charset="0"/>
                <a:cs typeface="Arial" charset="0"/>
              </a:rPr>
              <a:pPr algn="r"/>
              <a:t>8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1430" tIns="45714" rIns="91430" bIns="45714"/>
          <a:lstStyle/>
          <a:p>
            <a:pPr marL="0" indent="0">
              <a:buFont typeface="Arial" charset="0"/>
              <a:buNone/>
            </a:pPr>
            <a:r>
              <a:rPr lang="en-US" b="1" dirty="0" smtClean="0"/>
              <a:t>Epidermis</a:t>
            </a:r>
            <a:r>
              <a:rPr lang="en-US" dirty="0" smtClean="0"/>
              <a:t> is the thin, outer membrane layer 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/>
              <a:t>Dermis</a:t>
            </a:r>
            <a:r>
              <a:rPr lang="en-US" dirty="0" smtClean="0"/>
              <a:t> or “true skin”, is the middle, fibrous connective tissue layer</a:t>
            </a:r>
          </a:p>
          <a:p>
            <a:pPr>
              <a:lnSpc>
                <a:spcPct val="85000"/>
              </a:lnSpc>
            </a:pPr>
            <a:r>
              <a:rPr lang="en-US" b="1" dirty="0" smtClean="0"/>
              <a:t>Subcutaneou</a:t>
            </a:r>
            <a:r>
              <a:rPr lang="en-US" dirty="0" smtClean="0"/>
              <a:t>s is the innermost layer, containing subcutaneous tissue</a:t>
            </a:r>
          </a:p>
          <a:p>
            <a:pPr>
              <a:lnSpc>
                <a:spcPct val="85000"/>
              </a:lnSpc>
            </a:pPr>
            <a:r>
              <a:rPr lang="en-US" sz="3000" dirty="0" smtClean="0"/>
              <a:t>Stratum corneum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Outermost layer of skin consisting of dead cells filled with a protein called keratin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Forms a protective covering for the body 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Thickness of the layer depends on the part of the body</a:t>
            </a:r>
          </a:p>
          <a:p>
            <a:pPr>
              <a:lnSpc>
                <a:spcPct val="85000"/>
              </a:lnSpc>
            </a:pPr>
            <a:r>
              <a:rPr lang="en-US" sz="3000" dirty="0" smtClean="0"/>
              <a:t>Stratum lucidum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Translucent layer lying directly beneath the stratum corneum 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In thinner skin, it is often absent </a:t>
            </a:r>
          </a:p>
          <a:p>
            <a:pPr lvl="1">
              <a:lnSpc>
                <a:spcPct val="85000"/>
              </a:lnSpc>
            </a:pPr>
            <a:r>
              <a:rPr lang="en-US" sz="2600" dirty="0" smtClean="0"/>
              <a:t>Cells in this layer are either dead or dying</a:t>
            </a:r>
          </a:p>
          <a:p>
            <a:r>
              <a:rPr lang="en-US" sz="3000" dirty="0" smtClean="0"/>
              <a:t>Stratum granulosum</a:t>
            </a:r>
          </a:p>
          <a:p>
            <a:pPr lvl="1"/>
            <a:r>
              <a:rPr lang="en-US" sz="2600" dirty="0" smtClean="0"/>
              <a:t>Consists of several layers of living cells that become part of the stratum lucidum and stratum corneum</a:t>
            </a:r>
          </a:p>
          <a:p>
            <a:pPr lvl="1"/>
            <a:r>
              <a:rPr lang="en-US" sz="2600" dirty="0" smtClean="0"/>
              <a:t>Cells actively become keratinized or hardened, after they lose their nuclei</a:t>
            </a:r>
          </a:p>
          <a:p>
            <a:r>
              <a:rPr lang="en-US" sz="3000" dirty="0" smtClean="0"/>
              <a:t>Stratum germinativum</a:t>
            </a:r>
          </a:p>
          <a:p>
            <a:pPr lvl="1"/>
            <a:r>
              <a:rPr lang="en-US" sz="2600" dirty="0" smtClean="0"/>
              <a:t>Made of several layers of living cells, still capable of mitosis, or cell division </a:t>
            </a:r>
          </a:p>
          <a:p>
            <a:pPr lvl="1"/>
            <a:r>
              <a:rPr lang="en-US" sz="2600" dirty="0" smtClean="0"/>
              <a:t>Most responsible for the regeneration of the epidermis</a:t>
            </a:r>
          </a:p>
          <a:p>
            <a:r>
              <a:rPr lang="en-US" sz="3000" dirty="0" smtClean="0"/>
              <a:t>Stratum granulosum</a:t>
            </a:r>
          </a:p>
          <a:p>
            <a:pPr lvl="1"/>
            <a:r>
              <a:rPr lang="en-US" sz="2600" dirty="0" smtClean="0"/>
              <a:t>Consists of several layers of living cells that become part of the stratum lucidum and stratum corneum</a:t>
            </a:r>
          </a:p>
          <a:p>
            <a:pPr lvl="1"/>
            <a:r>
              <a:rPr lang="en-US" sz="2600" dirty="0" smtClean="0"/>
              <a:t>Cells actively become keratinized or hardened, after they lose their nuclei</a:t>
            </a:r>
          </a:p>
          <a:p>
            <a:r>
              <a:rPr lang="en-US" sz="3000" dirty="0" smtClean="0"/>
              <a:t>Stratum germinativum</a:t>
            </a:r>
          </a:p>
          <a:p>
            <a:pPr lvl="1"/>
            <a:r>
              <a:rPr lang="en-US" sz="2600" dirty="0" smtClean="0"/>
              <a:t>Made of several layers of living cells, still capable of mitosis, or cell division </a:t>
            </a:r>
          </a:p>
          <a:p>
            <a:pPr lvl="1"/>
            <a:r>
              <a:rPr lang="en-US" sz="2600" dirty="0" smtClean="0"/>
              <a:t>Most responsible for the regeneration of the epidermis</a:t>
            </a:r>
          </a:p>
          <a:p>
            <a:r>
              <a:rPr lang="en-US" sz="3000" dirty="0" smtClean="0"/>
              <a:t>Middle layer of the skin</a:t>
            </a:r>
          </a:p>
          <a:p>
            <a:r>
              <a:rPr lang="en-US" sz="3000" dirty="0" smtClean="0"/>
              <a:t>Composed of </a:t>
            </a:r>
          </a:p>
          <a:p>
            <a:pPr lvl="1"/>
            <a:r>
              <a:rPr lang="en-US" sz="2600" dirty="0" smtClean="0"/>
              <a:t>Connective tissue containing nerves and nerve endings </a:t>
            </a:r>
          </a:p>
          <a:p>
            <a:pPr lvl="1"/>
            <a:r>
              <a:rPr lang="en-US" sz="2600" dirty="0" smtClean="0"/>
              <a:t>Blood vessels</a:t>
            </a:r>
          </a:p>
          <a:p>
            <a:pPr lvl="1"/>
            <a:r>
              <a:rPr lang="en-US" sz="2600" dirty="0" smtClean="0"/>
              <a:t>Sebaceous and sweat glands</a:t>
            </a:r>
          </a:p>
          <a:p>
            <a:pPr lvl="1"/>
            <a:r>
              <a:rPr lang="en-US" sz="2600" dirty="0" smtClean="0"/>
              <a:t>Hair follicles</a:t>
            </a:r>
          </a:p>
          <a:p>
            <a:pPr lvl="1"/>
            <a:r>
              <a:rPr lang="en-US" sz="2600" dirty="0" smtClean="0"/>
              <a:t>Lymph vessels </a:t>
            </a:r>
          </a:p>
          <a:p>
            <a:r>
              <a:rPr lang="en-US" sz="3000" dirty="0" smtClean="0"/>
              <a:t>Further divided into two layers: Papillary layer and reticular layer</a:t>
            </a:r>
          </a:p>
          <a:p>
            <a:r>
              <a:rPr lang="en-US" sz="3200" dirty="0" smtClean="0"/>
              <a:t>Composed of subcutaneous tissue </a:t>
            </a:r>
          </a:p>
          <a:p>
            <a:r>
              <a:rPr lang="en-US" sz="3200" dirty="0" smtClean="0"/>
              <a:t>Tissue helps support, nourish, insulate, and cushion the skin</a:t>
            </a:r>
          </a:p>
          <a:p>
            <a:endParaRPr lang="en-US" sz="30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>
              <a:lnSpc>
                <a:spcPct val="85000"/>
              </a:lnSpc>
            </a:pPr>
            <a:endParaRPr lang="en-US" sz="2600" dirty="0" smtClean="0"/>
          </a:p>
          <a:p>
            <a:pPr marL="609600" indent="-609600">
              <a:buFont typeface="Arial" charset="0"/>
              <a:buAutoNum type="arabicPeriod"/>
            </a:pPr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6214FC-058A-BE45-ADA8-34491B25A2B6}" type="slidenum">
              <a:rPr lang="en-US" sz="1200"/>
              <a:pPr/>
              <a:t>44</a:t>
            </a:fld>
            <a:endParaRPr lang="en-US" sz="1200" dirty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25C641-57E3-5E4D-821E-C5144700AC68}" type="slidenum">
              <a:rPr lang="en-US" sz="1200"/>
              <a:pPr/>
              <a:t>45</a:t>
            </a:fld>
            <a:endParaRPr lang="en-US" sz="1200" dirty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951D28-5735-CB4A-8DA8-5F3BAB7194EE}" type="slidenum">
              <a:rPr lang="en-US" sz="1200"/>
              <a:pPr/>
              <a:t>46</a:t>
            </a:fld>
            <a:endParaRPr lang="en-US" sz="1200" dirty="0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7909F9-47AB-254D-8F5A-8D9885963610}" type="slidenum">
              <a:rPr lang="en-US" sz="1200"/>
              <a:pPr/>
              <a:t>47</a:t>
            </a:fld>
            <a:endParaRPr lang="en-US" sz="1200" dirty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42F7F8C8-025A-FC49-B065-F08AC456019C}" type="slidenum">
              <a:rPr lang="en-US" sz="1200">
                <a:ea typeface="Arial" charset="0"/>
                <a:cs typeface="Arial" charset="0"/>
              </a:rPr>
              <a:pPr algn="r"/>
              <a:t>9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1430" tIns="45714" rIns="91430" bIns="45714"/>
          <a:lstStyle/>
          <a:p>
            <a:r>
              <a:rPr lang="en-US" dirty="0" smtClean="0"/>
              <a:t>Hair</a:t>
            </a:r>
          </a:p>
          <a:p>
            <a:pPr lvl="1"/>
            <a:r>
              <a:rPr lang="en-US" dirty="0" smtClean="0"/>
              <a:t>Hair follicles</a:t>
            </a:r>
          </a:p>
          <a:p>
            <a:pPr lvl="1"/>
            <a:r>
              <a:rPr lang="en-US" dirty="0" smtClean="0"/>
              <a:t>Hair root</a:t>
            </a:r>
          </a:p>
          <a:p>
            <a:pPr lvl="1"/>
            <a:r>
              <a:rPr lang="en-US" dirty="0" smtClean="0"/>
              <a:t>Hair shaft</a:t>
            </a:r>
          </a:p>
          <a:p>
            <a:pPr lvl="1"/>
            <a:r>
              <a:rPr lang="en-US" dirty="0" smtClean="0"/>
              <a:t>Fibers composed of the protein keratin</a:t>
            </a:r>
          </a:p>
          <a:p>
            <a:pPr lvl="1"/>
            <a:r>
              <a:rPr lang="en-US" dirty="0" smtClean="0"/>
              <a:t>Hair formation like the growth in the epidermal layer of skin</a:t>
            </a:r>
          </a:p>
          <a:p>
            <a:pPr lvl="1"/>
            <a:r>
              <a:rPr lang="en-US" dirty="0" smtClean="0"/>
              <a:t>Melanin gives hair its color</a:t>
            </a:r>
          </a:p>
          <a:p>
            <a:pPr lvl="1"/>
            <a:r>
              <a:rPr lang="en-US" dirty="0" smtClean="0"/>
              <a:t>Sebaceous glands release sebum into hair follicles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4EA4940B-0C80-6242-9BFE-B3D0AFD8268C}" type="slidenum">
              <a:rPr lang="en-US" sz="1200">
                <a:ea typeface="Arial" charset="0"/>
                <a:cs typeface="Arial" charset="0"/>
              </a:rPr>
              <a:pPr algn="r"/>
              <a:t>10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1430" tIns="45714" rIns="91430" bIns="45714"/>
          <a:lstStyle/>
          <a:p>
            <a:r>
              <a:rPr lang="en-US" dirty="0" smtClean="0"/>
              <a:t>Flat plates of keratin</a:t>
            </a:r>
          </a:p>
          <a:p>
            <a:r>
              <a:rPr lang="en-US" dirty="0" smtClean="0"/>
              <a:t>Called nail body</a:t>
            </a:r>
          </a:p>
          <a:p>
            <a:r>
              <a:rPr lang="en-US" dirty="0" smtClean="0"/>
              <a:t>Cover ends of fingers and toes</a:t>
            </a:r>
          </a:p>
          <a:p>
            <a:r>
              <a:rPr lang="en-US" dirty="0" smtClean="0"/>
              <a:t>Connected to tissue by nail bed</a:t>
            </a:r>
          </a:p>
          <a:p>
            <a:r>
              <a:rPr lang="en-US" dirty="0" smtClean="0"/>
              <a:t>Grow longer from the rootsCovered and protected by cuticle</a:t>
            </a:r>
          </a:p>
          <a:p>
            <a:r>
              <a:rPr lang="en-US" dirty="0" smtClean="0"/>
              <a:t>Free edge is exposed edge</a:t>
            </a:r>
          </a:p>
          <a:p>
            <a:r>
              <a:rPr lang="en-US" dirty="0" smtClean="0"/>
              <a:t>Light colored half-moon area at the base is the lunula</a:t>
            </a:r>
          </a:p>
          <a:p>
            <a:endParaRPr lang="en-US" dirty="0" smtClean="0"/>
          </a:p>
          <a:p>
            <a:pPr algn="ctr">
              <a:buFont typeface="Times" charset="0"/>
              <a:buNone/>
            </a:pPr>
            <a:r>
              <a:rPr lang="en-US" sz="1200" b="1" dirty="0" smtClean="0"/>
              <a:t>Factoid</a:t>
            </a:r>
          </a:p>
          <a:p>
            <a:pPr algn="ctr">
              <a:buFont typeface="Times" charset="0"/>
              <a:buNone/>
            </a:pPr>
            <a:r>
              <a:rPr lang="en-US" sz="1200" dirty="0" smtClean="0"/>
              <a:t>Nail beds can tell low oxygen levels in the blood.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118578-57A6-634E-86BA-8B4ABC4F303E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Sweat glands</a:t>
            </a:r>
          </a:p>
          <a:p>
            <a:pPr lvl="1"/>
            <a:r>
              <a:rPr lang="en-US" dirty="0" smtClean="0"/>
              <a:t>Assist body in maintaining internal temperature</a:t>
            </a:r>
          </a:p>
          <a:p>
            <a:pPr lvl="1"/>
            <a:r>
              <a:rPr lang="en-US" dirty="0" smtClean="0"/>
              <a:t>Create cooling affect when sweat evaporates</a:t>
            </a:r>
          </a:p>
          <a:p>
            <a:r>
              <a:rPr lang="en-US" dirty="0" smtClean="0"/>
              <a:t>Sebaceous glands</a:t>
            </a:r>
          </a:p>
          <a:p>
            <a:pPr lvl="1"/>
            <a:r>
              <a:rPr lang="en-US" dirty="0" smtClean="0"/>
              <a:t>Oil glands</a:t>
            </a:r>
          </a:p>
          <a:p>
            <a:pPr lvl="1"/>
            <a:r>
              <a:rPr lang="en-US" dirty="0" smtClean="0"/>
              <a:t>Produce sebum </a:t>
            </a:r>
          </a:p>
          <a:p>
            <a:pPr lvl="1"/>
            <a:r>
              <a:rPr lang="en-US" dirty="0" smtClean="0"/>
              <a:t>Lubricate the skin surface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Times" charset="0"/>
              <a:buNone/>
            </a:pPr>
            <a:r>
              <a:rPr lang="en-US" sz="3200" dirty="0" smtClean="0"/>
              <a:t>Skin cancer is the most common of all cancers. </a:t>
            </a:r>
          </a:p>
          <a:p>
            <a:pPr marL="0" indent="0" algn="ctr">
              <a:buFont typeface="Times" charset="0"/>
              <a:buNone/>
            </a:pPr>
            <a:endParaRPr lang="en-US" sz="3200" dirty="0" smtClean="0"/>
          </a:p>
          <a:p>
            <a:pPr marL="0" indent="0" algn="ctr">
              <a:buFont typeface="Times" charset="0"/>
              <a:buNone/>
            </a:pPr>
            <a:r>
              <a:rPr lang="en-US" sz="3200" dirty="0" smtClean="0"/>
              <a:t>Skin cancer affects more than 1 million people each year in the United States. </a:t>
            </a:r>
          </a:p>
          <a:p>
            <a:endParaRPr lang="en-US" sz="3000" dirty="0" smtClean="0"/>
          </a:p>
          <a:p>
            <a:r>
              <a:rPr lang="en-US" sz="3000" dirty="0" smtClean="0"/>
              <a:t>Three major types:</a:t>
            </a:r>
          </a:p>
          <a:p>
            <a:r>
              <a:rPr lang="en-US" sz="3000" dirty="0" smtClean="0"/>
              <a:t>Basal cell carcinoma</a:t>
            </a:r>
          </a:p>
          <a:p>
            <a:r>
              <a:rPr lang="en-US" sz="3000" dirty="0" smtClean="0"/>
              <a:t>Squamous cell carcinoma</a:t>
            </a:r>
          </a:p>
          <a:p>
            <a:pPr lvl="1"/>
            <a:r>
              <a:rPr lang="en-US" sz="2600" dirty="0" smtClean="0"/>
              <a:t>The vast majority of skin cancers are either basal cell or squamous cell carcinomas </a:t>
            </a:r>
          </a:p>
          <a:p>
            <a:r>
              <a:rPr lang="en-US" sz="3000" dirty="0" smtClean="0"/>
              <a:t>Malignant melanoma</a:t>
            </a:r>
          </a:p>
          <a:p>
            <a:pPr lvl="1"/>
            <a:r>
              <a:rPr lang="en-US" sz="2600" dirty="0" smtClean="0"/>
              <a:t>A small but significant number of skin cancers are malignant melanomas. Malignant melanoma is a highly aggressive cancer that tends to spread to other parts of the body. </a:t>
            </a:r>
          </a:p>
          <a:p>
            <a:pPr lvl="1"/>
            <a:r>
              <a:rPr lang="en-US" sz="2600" dirty="0" smtClean="0"/>
              <a:t>These cancers may be fatal if not treated early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7803F-83E1-DC43-9CAD-1989D7AB293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794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1FE3FE-70C7-2D45-8559-70E46BB6E87B}" type="slidenum">
              <a:rPr lang="en-US" sz="1200"/>
              <a:pPr/>
              <a:t>13</a:t>
            </a:fld>
            <a:endParaRPr lang="en-US" sz="1200" dirty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C06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067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kaplan-main-logo-new(1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40480" y="6408830"/>
            <a:ext cx="1328842" cy="316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486792"/>
      </p:ext>
    </p:extLst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tint val="80000"/>
                <a:satMod val="300000"/>
              </a:schemeClr>
            </a:gs>
            <a:gs pos="35000">
              <a:srgbClr val="EBEBEB"/>
            </a:gs>
            <a:gs pos="79000">
              <a:srgbClr val="C3C3C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a/abscess.mp3" TargetMode="External"/><Relationship Id="rId7" Type="http://schemas.openxmlformats.org/officeDocument/2006/relationships/hyperlink" Target="http://mediaplayer.pearsoncmg.com/media_quicktime_ph_audio__/ph/chet/healthsci_audio_library_mp3/a/albinism.mp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a/acnevulgaris.mp3" TargetMode="External"/><Relationship Id="rId5" Type="http://schemas.openxmlformats.org/officeDocument/2006/relationships/hyperlink" Target="http://mediaplayer.pearsoncmg.com/media_quicktime_ph_audio__/ph/chet/healthsci_audio_library_mp3/a/acnerosacea.mp3" TargetMode="External"/><Relationship Id="rId4" Type="http://schemas.openxmlformats.org/officeDocument/2006/relationships/hyperlink" Target="http://mediaplayer.pearsoncmg.com/media_quicktime_ph_audio__/ph/chet/healthsci_audio_library_mp3/a/acne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b/basalcellcarcinoma.mp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aplayer.pearsoncmg.com/media_quicktime_ph_audio__/ph/chet/healthsci_audio_library_mp3/b/burn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f/firstdegreeburn.mp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s/seconddegreeburn.mp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t/thirddegreeburn.mp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c/cellulitis.mp3" TargetMode="External"/><Relationship Id="rId7" Type="http://schemas.openxmlformats.org/officeDocument/2006/relationships/hyperlink" Target="http://mediaplayer.pearsoncmg.com/media_quicktime_ph_audio__/ph/chet/healthsci_audio_library_mp3/d/dermatosis.mp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d/dermatitis.mp3" TargetMode="External"/><Relationship Id="rId5" Type="http://schemas.openxmlformats.org/officeDocument/2006/relationships/hyperlink" Target="http://mediaplayer.pearsoncmg.com/media_quicktime_ph_audio__/ph/chet/healthsci_audio_library_mp3/d/decubitusulcer.mp3" TargetMode="External"/><Relationship Id="rId4" Type="http://schemas.openxmlformats.org/officeDocument/2006/relationships/hyperlink" Target="http://mediaplayer.pearsoncmg.com/media_quicktime_ph_audio__/ph/chet/healthsci_audio_library_mp3/c/cicatrix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player.pearsoncmg.com/media_quicktime_ph_audio__/ph/chet/healthsci_audio_library_mp3/k/kaposissarcoma_ks.mp3" TargetMode="External"/><Relationship Id="rId3" Type="http://schemas.openxmlformats.org/officeDocument/2006/relationships/hyperlink" Target="http://mediaplayer.pearsoncmg.com/media_quicktime_ph_audio__/ph/chet/healthsci_audio_library_mp3/d/drygangrene.mp3" TargetMode="External"/><Relationship Id="rId7" Type="http://schemas.openxmlformats.org/officeDocument/2006/relationships/hyperlink" Target="http://mediaplayer.pearsoncmg.com/media_quicktime_ph_audio__/ph/chet/healthsci_audio_library_mp3/i/impetigo.mp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i/ichthyosis.mp3" TargetMode="External"/><Relationship Id="rId5" Type="http://schemas.openxmlformats.org/officeDocument/2006/relationships/hyperlink" Target="http://mediaplayer.pearsoncmg.com/media_quicktime_ph_audio__/ph/chet/healthsci_audio_library_mp3/g/gangrene.mp3" TargetMode="External"/><Relationship Id="rId4" Type="http://schemas.openxmlformats.org/officeDocument/2006/relationships/hyperlink" Target="http://mediaplayer.pearsoncmg.com/media_quicktime_ph_audio__/ph/chet/healthsci_audio_library_mp3/e/eczema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player.pearsoncmg.com/media_quicktime_ph_audio__/ph/chet/healthsci_audio_library_mp3/p/psoriasis.mp3" TargetMode="External"/><Relationship Id="rId3" Type="http://schemas.openxmlformats.org/officeDocument/2006/relationships/hyperlink" Target="http://mediaplayer.pearsoncmg.com/media_quicktime_ph_audio__/ph/chet/healthsci_audio_library_mp3/k/keloid.mp3" TargetMode="External"/><Relationship Id="rId7" Type="http://schemas.openxmlformats.org/officeDocument/2006/relationships/hyperlink" Target="http://mediaplayer.pearsoncmg.com/media_quicktime_ph_audio__/ph/chet/healthsci_audio_library_mp3/p/pediculosis.mp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m/malignantmelanoma.mp3" TargetMode="External"/><Relationship Id="rId5" Type="http://schemas.openxmlformats.org/officeDocument/2006/relationships/hyperlink" Target="http://mediaplayer.pearsoncmg.com/media_quicktime_ph_audio__/ph/chet/healthsci_audio_library_mp3/l/laceration.mp3" TargetMode="External"/><Relationship Id="rId4" Type="http://schemas.openxmlformats.org/officeDocument/2006/relationships/hyperlink" Target="http://mediaplayer.pearsoncmg.com/media_quicktime_ph_audio__/ph/chet/healthsci_audio_library_mp3/k/keratosis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r/rubella.mp3" TargetMode="External"/><Relationship Id="rId7" Type="http://schemas.openxmlformats.org/officeDocument/2006/relationships/hyperlink" Target="http://mediaplayer.pearsoncmg.com/media_quicktime_ph_audio__/ph/chet/healthsci_audio_library_mp3/s/strawberryhemangioma.mp3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s/squamouscellcarcinoma.mp3" TargetMode="External"/><Relationship Id="rId5" Type="http://schemas.openxmlformats.org/officeDocument/2006/relationships/hyperlink" Target="http://mediaplayer.pearsoncmg.com/media_quicktime_ph_audio__/ph/chet/healthsci_audio_library_mp3/s/sebaceouscyst.mp3" TargetMode="External"/><Relationship Id="rId4" Type="http://schemas.openxmlformats.org/officeDocument/2006/relationships/hyperlink" Target="http://mediaplayer.pearsoncmg.com/media_quicktime_ph_audio__/ph/chet/healthsci_audio_library_mp3/s/scabies.mp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player.pearsoncmg.com/media_quicktime_ph_audio__/ph/chet/healthsci_audio_library_mp3/v/verruca.mp3" TargetMode="External"/><Relationship Id="rId3" Type="http://schemas.openxmlformats.org/officeDocument/2006/relationships/hyperlink" Target="http://mediaplayer.pearsoncmg.com/media_quicktime_ph_audio__/ph/chet/healthsci_audio_library_mp3/s/systemiclupuserythematosus_sle.mp3" TargetMode="External"/><Relationship Id="rId7" Type="http://schemas.openxmlformats.org/officeDocument/2006/relationships/hyperlink" Target="http://mediaplayer.pearsoncmg.com/media_quicktime_ph_audio__/ph/chet/healthsci_audio_library_mp3/v/varicella.mp3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t/tineapedis.mp3" TargetMode="External"/><Relationship Id="rId5" Type="http://schemas.openxmlformats.org/officeDocument/2006/relationships/hyperlink" Target="http://mediaplayer.pearsoncmg.com/media_quicktime_ph_audio__/ph/chet/healthsci_audio_library_mp3/t/tineacapitis.mp3" TargetMode="External"/><Relationship Id="rId4" Type="http://schemas.openxmlformats.org/officeDocument/2006/relationships/hyperlink" Target="http://mediaplayer.pearsoncmg.com/media_quicktime_ph_audio__/ph/chet/healthsci_audio_library_mp3/t/tinea.mp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v/vitiligo.mp3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aplayer.pearsoncmg.com/media_quicktime_ph_audio__/ph/chet/healthsci_audio_library_mp3/w/wetgangrene.mp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a/alopecia.mp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t/trichomycosis.mp3" TargetMode="External"/><Relationship Id="rId5" Type="http://schemas.openxmlformats.org/officeDocument/2006/relationships/hyperlink" Target="http://mediaplayer.pearsoncmg.com/media_quicktime_ph_audio__/ph/chet/healthsci_audio_library_mp3/f/furuncle.mp3" TargetMode="External"/><Relationship Id="rId4" Type="http://schemas.openxmlformats.org/officeDocument/2006/relationships/hyperlink" Target="http://mediaplayer.pearsoncmg.com/media_quicktime_ph_audio__/ph/chet/healthsci_audio_library_mp3/c/carbuncle.mp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o/onychia.mp3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p/paronychia.mp3" TargetMode="External"/><Relationship Id="rId5" Type="http://schemas.openxmlformats.org/officeDocument/2006/relationships/hyperlink" Target="http://mediaplayer.pearsoncmg.com/media_quicktime_ph_audio__/ph/chet/healthsci_audio_library_mp3/o/onychophagia.mp3" TargetMode="External"/><Relationship Id="rId4" Type="http://schemas.openxmlformats.org/officeDocument/2006/relationships/hyperlink" Target="http://mediaplayer.pearsoncmg.com/media_quicktime_ph_audio__/ph/chet/healthsci_audio_library_mp3/o/onychomycosis.mp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d/dermatology.mp3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aplayer.pearsoncmg.com/media_quicktime_ph_audio__/ph/chet/healthsci_audio_library_mp3/p/plasticsurgery.mp3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c/cultureandsensitivity.mp3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b/biopsy.mp3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f/fungalscrapings.mp3" TargetMode="External"/><Relationship Id="rId5" Type="http://schemas.openxmlformats.org/officeDocument/2006/relationships/hyperlink" Target="http://mediaplayer.pearsoncmg.com/media_quicktime_ph_audio__/ph/chet/healthsci_audio_library_mp3/f/frozensection_fs.mp3" TargetMode="External"/><Relationship Id="rId4" Type="http://schemas.openxmlformats.org/officeDocument/2006/relationships/hyperlink" Target="http://mediaplayer.pearsoncmg.com/media_quicktime_ph_audio__/ph/chet/healthsci_audio_library_mp3/e/exfoliativecytology.mp3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player.pearsoncmg.com/media_quicktime_ph_audio__/ph/chet/healthsci_audio_library_mp3/d/dermatoplasty.mp3" TargetMode="External"/><Relationship Id="rId3" Type="http://schemas.openxmlformats.org/officeDocument/2006/relationships/hyperlink" Target="http://mediaplayer.pearsoncmg.com/media_quicktime_ph_audio__/ph/chet/healthsci_audio_library_mp3/s/skingraft.mp3" TargetMode="External"/><Relationship Id="rId7" Type="http://schemas.openxmlformats.org/officeDocument/2006/relationships/hyperlink" Target="http://mediaplayer.pearsoncmg.com/media_quicktime_ph_audio__/ph/chet/healthsci_audio_library_mp3/d/dermatome.mp3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x/xenograft.mp3" TargetMode="External"/><Relationship Id="rId5" Type="http://schemas.openxmlformats.org/officeDocument/2006/relationships/hyperlink" Target="http://mediaplayer.pearsoncmg.com/media_quicktime_ph_audio__/ph/chet/healthsci_audio_library_mp3/a/autograft.mp3" TargetMode="External"/><Relationship Id="rId4" Type="http://schemas.openxmlformats.org/officeDocument/2006/relationships/hyperlink" Target="http://mediaplayer.pearsoncmg.com/media_quicktime_ph_audio__/ph/chet/healthsci_audio_library_mp3/a/allograft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player.pearsoncmg.com/media_quicktime_ph_audio__/ph/chet/healthsci_audio_library_mp3/i/incisionanddrainage_iandd.mp3" TargetMode="External"/><Relationship Id="rId3" Type="http://schemas.openxmlformats.org/officeDocument/2006/relationships/hyperlink" Target="http://mediaplayer.pearsoncmg.com/media_quicktime_ph_audio__/ph/chet/healthsci_audio_library_mp3/c/cauterization.mp3" TargetMode="External"/><Relationship Id="rId7" Type="http://schemas.openxmlformats.org/officeDocument/2006/relationships/hyperlink" Target="http://mediaplayer.pearsoncmg.com/media_quicktime_ph_audio__/ph/chet/healthsci_audio_library_mp3/e/electrocautery.mp3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d/debridement.mp3" TargetMode="External"/><Relationship Id="rId5" Type="http://schemas.openxmlformats.org/officeDocument/2006/relationships/hyperlink" Target="http://mediaplayer.pearsoncmg.com/media_quicktime_ph_audio__/ph/chet/healthsci_audio_library_mp3/c/curettage.mp3" TargetMode="External"/><Relationship Id="rId4" Type="http://schemas.openxmlformats.org/officeDocument/2006/relationships/hyperlink" Target="http://mediaplayer.pearsoncmg.com/media_quicktime_ph_audio__/ph/chet/healthsci_audio_library_mp3/c/cryosurgery.mp3" TargetMode="External"/><Relationship Id="rId9" Type="http://schemas.openxmlformats.org/officeDocument/2006/relationships/hyperlink" Target="http://mediaplayer.pearsoncmg.com/media_quicktime_ph_audio__/ph/chet/healthsci_audio_library_mp3/o/onychectomy.mp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c/chemabrasion.mp3" TargetMode="External"/><Relationship Id="rId7" Type="http://schemas.openxmlformats.org/officeDocument/2006/relationships/hyperlink" Target="http://mediaplayer.pearsoncmg.com/media_quicktime_ph_audio__/ph/chet/healthsci_audio_library_mp3/r/rhytidectomy.mp3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l/liposuction.mp3" TargetMode="External"/><Relationship Id="rId5" Type="http://schemas.openxmlformats.org/officeDocument/2006/relationships/hyperlink" Target="http://mediaplayer.pearsoncmg.com/media_quicktime_ph_audio__/ph/chet/healthsci_audio_library_mp3/l/lasertherapy.mp3" TargetMode="External"/><Relationship Id="rId4" Type="http://schemas.openxmlformats.org/officeDocument/2006/relationships/hyperlink" Target="http://mediaplayer.pearsoncmg.com/media_quicktime_ph_audio__/ph/chet/healthsci_audio_library_mp3/d/dermabrasion.mp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a/anesthetic.mp3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a/antiparasitics.mp3" TargetMode="External"/><Relationship Id="rId5" Type="http://schemas.openxmlformats.org/officeDocument/2006/relationships/hyperlink" Target="http://mediaplayer.pearsoncmg.com/media_quicktime_ph_audio__/ph/chet/healthsci_audio_library_mp3/a/antifungal.mp3" TargetMode="External"/><Relationship Id="rId4" Type="http://schemas.openxmlformats.org/officeDocument/2006/relationships/hyperlink" Target="http://mediaplayer.pearsoncmg.com/media_quicktime_ph_audio__/ph/chet/healthsci_audio_library_mp3/a/antibiotic.mp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a/antipruritic.mp3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c/corticosteroidcream.mp3" TargetMode="External"/><Relationship Id="rId5" Type="http://schemas.openxmlformats.org/officeDocument/2006/relationships/hyperlink" Target="http://mediaplayer.pearsoncmg.com/media_quicktime_ph_audio__/ph/chet/healthsci_audio_library_mp3/a/antiviral.mp3" TargetMode="External"/><Relationship Id="rId4" Type="http://schemas.openxmlformats.org/officeDocument/2006/relationships/hyperlink" Target="http://mediaplayer.pearsoncmg.com/media_quicktime_ph_audio__/ph/chet/healthsci_audio_library_mp3/a/antiseptic.mp3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Integumentary System</a:t>
            </a:r>
          </a:p>
          <a:p>
            <a:endParaRPr lang="en-US" sz="2700" b="1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075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ＭＳ Ｐゴシック" charset="-128"/>
              </a:rPr>
              <a:t>Nails</a:t>
            </a:r>
          </a:p>
        </p:txBody>
      </p:sp>
      <p:pic>
        <p:nvPicPr>
          <p:cNvPr id="51203" name="Picture 8" descr="AAIRCRI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-101352" b="-101352"/>
          <a:stretch>
            <a:fillRect/>
          </a:stretch>
        </p:blipFill>
        <p:spPr/>
      </p:pic>
      <p:pic>
        <p:nvPicPr>
          <p:cNvPr id="3" name="Content Placeholder 2" descr="nail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3525" b="-835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Sebaceous Glands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/>
              </a:rPr>
              <a:t>Open into hair follicles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/>
              </a:rPr>
              <a:t>Secrete the oil 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sebum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Arial"/>
              </a:rPr>
              <a:t>Lubricates hair and skin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Arial"/>
              </a:rPr>
              <a:t>Prevents drying and cracking</a:t>
            </a:r>
            <a:endParaRPr lang="en-US" sz="2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428" name="Content Placeholder 6" descr="fig03_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-61136" r="-61136"/>
          <a:stretch>
            <a:fillRect/>
          </a:stretch>
        </p:blipFill>
        <p:spPr/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ＭＳ Ｐゴシック" charset="-128"/>
              </a:rPr>
              <a:t>How Skin Cancer Occurs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Occurs when normal skin cells undergo a change during which they grow and multiply without normal controls </a:t>
            </a:r>
          </a:p>
          <a:p>
            <a:r>
              <a:rPr lang="en-US" sz="3000" dirty="0"/>
              <a:t>As the cells multiply, they form a mass called a tumor </a:t>
            </a:r>
          </a:p>
          <a:p>
            <a:r>
              <a:rPr lang="en-US" sz="3000" dirty="0"/>
              <a:t>Tumors of the skin are often referred to as lesions </a:t>
            </a:r>
          </a:p>
          <a:p>
            <a:r>
              <a:rPr lang="en-US" sz="3000" dirty="0"/>
              <a:t>Malignant tumors encroach on neighboring tissues, especially lymph nodes, due to their uncontrolled growth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Pathology </a:t>
            </a:r>
            <a:r>
              <a:rPr lang="en-US" sz="3600" dirty="0">
                <a:latin typeface="Arial"/>
                <a:ea typeface="ＭＳ Ｐゴシック" charset="0"/>
                <a:cs typeface="ＭＳ Ｐゴシック" charset="0"/>
              </a:rPr>
              <a:t>of the Skin</a:t>
            </a:r>
          </a:p>
        </p:txBody>
      </p:sp>
      <p:graphicFrame>
        <p:nvGraphicFramePr>
          <p:cNvPr id="203809" name="Group 33"/>
          <p:cNvGraphicFramePr>
            <a:graphicFrameLocks noGrp="1"/>
          </p:cNvGraphicFramePr>
          <p:nvPr>
            <p:ph idx="1"/>
          </p:nvPr>
        </p:nvGraphicFramePr>
        <p:xfrm>
          <a:off x="266700" y="1524000"/>
          <a:ext cx="8610600" cy="4668838"/>
        </p:xfrm>
        <a:graphic>
          <a:graphicData uri="http://schemas.openxmlformats.org/drawingml/2006/table">
            <a:tbl>
              <a:tblPr/>
              <a:tblGrid>
                <a:gridCol w="2327275"/>
                <a:gridCol w="6283325"/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abscess"/>
                        </a:rPr>
                        <a:t>abscess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collection of pus in skin</a:t>
                      </a:r>
                    </a:p>
                  </a:txBody>
                  <a:tcPr marL="94957" marR="94957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acne"/>
                        </a:rPr>
                        <a:t>acne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inflammation of sebaceous glands and hair follicles with papules and pustules</a:t>
                      </a:r>
                    </a:p>
                  </a:txBody>
                  <a:tcPr marL="94957" marR="94957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acne rosacea"/>
                        </a:rPr>
                        <a:t>acne rosacea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chronic form of adult acne with redness and tiny pimples, primarily on nose</a:t>
                      </a:r>
                    </a:p>
                  </a:txBody>
                  <a:tcPr marL="94957" marR="94957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acne vulgaris"/>
                        </a:rPr>
                        <a:t>acne vulgaris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common form of teenage acne with comedo, papules, and pustules</a:t>
                      </a:r>
                    </a:p>
                  </a:txBody>
                  <a:tcPr marL="94957" marR="94957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7" tooltip="albinism"/>
                        </a:rPr>
                        <a:t>albinism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genetic condition; unable to make melanin; white hair and skin, and red eyes</a:t>
                      </a:r>
                    </a:p>
                  </a:txBody>
                  <a:tcPr marL="94957" marR="94957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238945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Pathology </a:t>
            </a:r>
            <a:r>
              <a:rPr lang="en-US" sz="3600" dirty="0">
                <a:latin typeface="Arial"/>
                <a:ea typeface="ＭＳ Ｐゴシック" charset="0"/>
                <a:cs typeface="ＭＳ Ｐゴシック" charset="0"/>
              </a:rPr>
              <a:t>of the Skin</a:t>
            </a:r>
          </a:p>
        </p:txBody>
      </p:sp>
      <p:graphicFrame>
        <p:nvGraphicFramePr>
          <p:cNvPr id="204836" name="Group 36"/>
          <p:cNvGraphicFramePr>
            <a:graphicFrameLocks noGrp="1"/>
          </p:cNvGraphicFramePr>
          <p:nvPr>
            <p:ph idx="1"/>
          </p:nvPr>
        </p:nvGraphicFramePr>
        <p:xfrm>
          <a:off x="457200" y="2498725"/>
          <a:ext cx="8229600" cy="2378076"/>
        </p:xfrm>
        <a:graphic>
          <a:graphicData uri="http://schemas.openxmlformats.org/drawingml/2006/table">
            <a:tbl>
              <a:tblPr/>
              <a:tblGrid>
                <a:gridCol w="2216150"/>
                <a:gridCol w="6013450"/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basal cell carcinoma"/>
                        </a:rPr>
                        <a:t>basal cell carcinoma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cancerous tumor in basal cell layer; common cancer; rarely metastasizes</a:t>
                      </a:r>
                    </a:p>
                  </a:txBody>
                  <a:tcPr marL="94957" marR="949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burn"/>
                        </a:rPr>
                        <a:t>burn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skin damage caused by fire, electricity, ultraviolet light, or caustic chemicals; percentage of skin burned is estimated by Rule of Nines</a:t>
                      </a:r>
                    </a:p>
                  </a:txBody>
                  <a:tcPr marL="94957" marR="949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1057425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Basal Cell Carcinoma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85347" name="Picture 9" descr="fig03_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40" y="2791828"/>
            <a:ext cx="7581900" cy="365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First Degree Burn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22239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894310386"/>
              </p:ext>
            </p:extLst>
          </p:nvPr>
        </p:nvGraphicFramePr>
        <p:xfrm>
          <a:off x="457200" y="4495800"/>
          <a:ext cx="8229600" cy="1143000"/>
        </p:xfrm>
        <a:graphic>
          <a:graphicData uri="http://schemas.openxmlformats.org/drawingml/2006/table">
            <a:tbl>
              <a:tblPr/>
              <a:tblGrid>
                <a:gridCol w="2215662"/>
                <a:gridCol w="6013938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First degree burn"/>
                        </a:rPr>
                        <a:t>First degree burn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skin reddened and painful; no blisters; damage to epidermis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1499" name="Picture 37" descr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772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375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Second Degree Burn</a:t>
            </a:r>
            <a:endParaRPr lang="en-US" sz="36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23258" name="Group 2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539481632"/>
              </p:ext>
            </p:extLst>
          </p:nvPr>
        </p:nvGraphicFramePr>
        <p:xfrm>
          <a:off x="0" y="4419600"/>
          <a:ext cx="9144000" cy="1219200"/>
        </p:xfrm>
        <a:graphic>
          <a:graphicData uri="http://schemas.openxmlformats.org/drawingml/2006/table">
            <a:tbl>
              <a:tblPr/>
              <a:tblGrid>
                <a:gridCol w="2461846"/>
                <a:gridCol w="6682154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Second degree burn"/>
                        </a:rPr>
                        <a:t>Second degree burn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skin reddened and painful with blisters; damage to epidermis and dermis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3547" name="Picture 29" descr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72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796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Third Degree Burn</a:t>
            </a:r>
            <a:endParaRPr lang="en-US" sz="36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24281" name="Group 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529011055"/>
              </p:ext>
            </p:extLst>
          </p:nvPr>
        </p:nvGraphicFramePr>
        <p:xfrm>
          <a:off x="0" y="4419600"/>
          <a:ext cx="9144000" cy="1295400"/>
        </p:xfrm>
        <a:graphic>
          <a:graphicData uri="http://schemas.openxmlformats.org/drawingml/2006/table">
            <a:tbl>
              <a:tblPr/>
              <a:tblGrid>
                <a:gridCol w="2461846"/>
                <a:gridCol w="6682154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Third degree burn"/>
                        </a:rPr>
                        <a:t>Third degree burn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skin charred; epidermis and dermis burned away; subcutaneous layer exposed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5595" name="Picture 26" descr="3-1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8" y="1676400"/>
            <a:ext cx="774223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702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Pathology </a:t>
            </a:r>
            <a:r>
              <a:rPr lang="en-US" sz="3600" dirty="0">
                <a:latin typeface="Arial"/>
                <a:ea typeface="ＭＳ Ｐゴシック" charset="0"/>
                <a:cs typeface="ＭＳ Ｐゴシック" charset="0"/>
              </a:rPr>
              <a:t>of the Skin</a:t>
            </a:r>
          </a:p>
        </p:txBody>
      </p:sp>
      <p:graphicFrame>
        <p:nvGraphicFramePr>
          <p:cNvPr id="205873" name="Group 49"/>
          <p:cNvGraphicFramePr>
            <a:graphicFrameLocks noGrp="1"/>
          </p:cNvGraphicFramePr>
          <p:nvPr>
            <p:ph idx="1"/>
          </p:nvPr>
        </p:nvGraphicFramePr>
        <p:xfrm>
          <a:off x="457200" y="1989138"/>
          <a:ext cx="8229600" cy="3725863"/>
        </p:xfrm>
        <a:graphic>
          <a:graphicData uri="http://schemas.openxmlformats.org/drawingml/2006/table">
            <a:tbl>
              <a:tblPr/>
              <a:tblGrid>
                <a:gridCol w="2216150"/>
                <a:gridCol w="601345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cellulitis"/>
                        </a:rPr>
                        <a:t>cellulitis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diffuse acute infection of connective tissue of skin</a:t>
                      </a:r>
                    </a:p>
                  </a:txBody>
                  <a:tcPr marL="94957" marR="94957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cicatrix"/>
                        </a:rPr>
                        <a:t>cicatrix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normal scar</a:t>
                      </a:r>
                    </a:p>
                  </a:txBody>
                  <a:tcPr marL="94957" marR="94957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decubitus ulcer"/>
                        </a:rPr>
                        <a:t>decubitus ulcer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(decub)</a:t>
                      </a:r>
                    </a:p>
                  </a:txBody>
                  <a:tcPr marL="94957" marR="94957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open sore caused by pressure over bony prominences; caused by loss of blood flow to skin</a:t>
                      </a:r>
                    </a:p>
                  </a:txBody>
                  <a:tcPr marL="94957" marR="94957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dermatitis"/>
                        </a:rPr>
                        <a:t>dermatitis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inflammation of the skin</a:t>
                      </a:r>
                    </a:p>
                  </a:txBody>
                  <a:tcPr marL="94957" marR="94957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7"/>
                        </a:rPr>
                        <a:t>dermatosis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presence of a skin condition</a:t>
                      </a:r>
                    </a:p>
                  </a:txBody>
                  <a:tcPr marL="94957" marR="94957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593752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98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ＭＳ Ｐゴシック" charset="-128"/>
              </a:rPr>
              <a:t>Contact Dermatitis</a:t>
            </a:r>
          </a:p>
        </p:txBody>
      </p:sp>
      <p:pic>
        <p:nvPicPr>
          <p:cNvPr id="43012" name="Picture 11" descr="AAGDKMY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0942" r="20942"/>
          <a:stretch>
            <a:fillRect/>
          </a:stretch>
        </p:blipFill>
        <p:spPr/>
      </p:pic>
      <p:sp>
        <p:nvSpPr>
          <p:cNvPr id="43011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600" dirty="0"/>
              <a:t>An allergic reaction of the skin caused by irritating substances coming in contact with it </a:t>
            </a:r>
          </a:p>
          <a:p>
            <a:r>
              <a:rPr lang="en-US" sz="2600" dirty="0"/>
              <a:t>Causes include exposure to poison ivy, poison oak, nickel (especially on jewelry or jean snaps), lotions, detergents, or other chemicals</a:t>
            </a:r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1089583" y="6126163"/>
            <a:ext cx="316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Courtesy of Jason L. Smith, M.D.</a:t>
            </a:r>
          </a:p>
        </p:txBody>
      </p:sp>
    </p:spTree>
    <p:extLst>
      <p:ext uri="{BB962C8B-B14F-4D97-AF65-F5344CB8AC3E}">
        <p14:creationId xmlns:p14="http://schemas.microsoft.com/office/powerpoint/2010/main" xmlns="" val="423348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ＭＳ Ｐゴシック" charset="-128"/>
              </a:rPr>
              <a:t>Cellulitis</a:t>
            </a:r>
          </a:p>
        </p:txBody>
      </p:sp>
      <p:pic>
        <p:nvPicPr>
          <p:cNvPr id="39940" name="Picture 11" descr="ph22_008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1404" r="21404"/>
          <a:stretch>
            <a:fillRect/>
          </a:stretch>
        </p:blipFill>
        <p:spPr/>
      </p:pic>
      <p:sp>
        <p:nvSpPr>
          <p:cNvPr id="39939" name="Rectangle 9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Times" charset="0"/>
              <a:buNone/>
            </a:pPr>
            <a:r>
              <a:rPr lang="en-US" sz="2600" dirty="0"/>
              <a:t>An acute spreading bacterial infection below the surface of the skin. A cut, an abrasion, or ulceration may precede cellulitis. Commonly appears in areas where there is a break in the skin. Can be due to local trauma, such as an animal bite.</a:t>
            </a:r>
          </a:p>
        </p:txBody>
      </p:sp>
      <p:sp>
        <p:nvSpPr>
          <p:cNvPr id="39941" name="Text Box 12"/>
          <p:cNvSpPr txBox="1">
            <a:spLocks noChangeArrowheads="1"/>
          </p:cNvSpPr>
          <p:nvPr/>
        </p:nvSpPr>
        <p:spPr bwMode="auto">
          <a:xfrm>
            <a:off x="1032890" y="6151785"/>
            <a:ext cx="328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Courtesy of Jason L. Smith, M D.</a:t>
            </a:r>
          </a:p>
        </p:txBody>
      </p:sp>
    </p:spTree>
    <p:extLst>
      <p:ext uri="{BB962C8B-B14F-4D97-AF65-F5344CB8AC3E}">
        <p14:creationId xmlns:p14="http://schemas.microsoft.com/office/powerpoint/2010/main" xmlns="" val="16636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Pathology </a:t>
            </a:r>
            <a:r>
              <a:rPr lang="en-US" sz="3600" dirty="0">
                <a:latin typeface="Arial"/>
                <a:ea typeface="ＭＳ Ｐゴシック" charset="0"/>
                <a:cs typeface="ＭＳ Ｐゴシック" charset="0"/>
              </a:rPr>
              <a:t>of the Skin</a:t>
            </a:r>
          </a:p>
        </p:txBody>
      </p:sp>
      <p:graphicFrame>
        <p:nvGraphicFramePr>
          <p:cNvPr id="206920" name="Group 7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32300"/>
        </p:xfrm>
        <a:graphic>
          <a:graphicData uri="http://schemas.openxmlformats.org/drawingml/2006/table">
            <a:tbl>
              <a:tblPr/>
              <a:tblGrid>
                <a:gridCol w="1978025"/>
                <a:gridCol w="625157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3" tooltip="dry gangrene"/>
                        </a:rPr>
                        <a:t>dry gangrene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late stages of gangrene; affected area becomes dried, blackened, and shriveled</a:t>
                      </a:r>
                    </a:p>
                  </a:txBody>
                  <a:tcPr marL="94957" marR="9495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4" tooltip="eczema"/>
                        </a:rPr>
                        <a:t>eczema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superficial dermatitis; redness, vesicles, itching, and crusting</a:t>
                      </a:r>
                    </a:p>
                  </a:txBody>
                  <a:tcPr marL="94957" marR="9495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5" tooltip="gangrene"/>
                        </a:rPr>
                        <a:t>gangrene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tissue necrosis due to loss of blood flow</a:t>
                      </a:r>
                    </a:p>
                  </a:txBody>
                  <a:tcPr marL="94957" marR="9495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6" tooltip="ichthyosis"/>
                        </a:rPr>
                        <a:t>ichthyosis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skin becomes dry, scaly, &amp; keratinized</a:t>
                      </a:r>
                    </a:p>
                  </a:txBody>
                  <a:tcPr marL="94957" marR="9495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7" tooltip="impetigo"/>
                        </a:rPr>
                        <a:t>impetigo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highly infections bacterial infection with pustules that rupture and crust over</a:t>
                      </a:r>
                    </a:p>
                  </a:txBody>
                  <a:tcPr marL="94957" marR="9495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8" tooltip="Kaposi’s sarcoma"/>
                        </a:rPr>
                        <a:t>Kaposi</a:t>
                      </a:r>
                      <a:r>
                        <a:rPr kumimoji="0" lang="ja-JP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8" tooltip="Kaposi’s sarcoma"/>
                        </a:rPr>
                        <a:t>’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8" tooltip="Kaposi’s sarcoma"/>
                        </a:rPr>
                        <a:t>s sarcoma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skin cancer seen in AIDS patients; brownish-purple lesions</a:t>
                      </a:r>
                    </a:p>
                  </a:txBody>
                  <a:tcPr marL="94957" marR="94957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264884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ＭＳ Ｐゴシック" charset="-128"/>
              </a:rPr>
              <a:t>Impetigo</a:t>
            </a:r>
            <a:endParaRPr lang="en-US" sz="5400" dirty="0">
              <a:latin typeface="Arial" charset="0"/>
              <a:cs typeface="ＭＳ Ｐゴシック" charset="-128"/>
            </a:endParaRPr>
          </a:p>
        </p:txBody>
      </p:sp>
      <p:pic>
        <p:nvPicPr>
          <p:cNvPr id="70661" name="Picture 12" descr="AAIRCRS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9795" r="19795"/>
          <a:stretch>
            <a:fillRect/>
          </a:stretch>
        </p:blipFill>
        <p:spPr/>
      </p:pic>
      <p:sp>
        <p:nvSpPr>
          <p:cNvPr id="70659" name="Rectangle 8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Font typeface="Times" charset="0"/>
              <a:buNone/>
            </a:pPr>
            <a:r>
              <a:rPr lang="en-US" sz="2400" dirty="0"/>
              <a:t>A skin infection caused by bacteria. </a:t>
            </a:r>
          </a:p>
          <a:p>
            <a:pPr marL="0" indent="0" algn="ctr">
              <a:buFont typeface="Times" charset="0"/>
              <a:buNone/>
            </a:pPr>
            <a:r>
              <a:rPr lang="en-US" sz="2400" dirty="0"/>
              <a:t>Most common in children and is very contagious.  </a:t>
            </a:r>
          </a:p>
          <a:p>
            <a:pPr marL="0" indent="0" algn="ctr">
              <a:buFont typeface="Times" charset="0"/>
              <a:buNone/>
            </a:pPr>
            <a:r>
              <a:rPr lang="en-US" sz="2400" dirty="0"/>
              <a:t>Can originate in intact skin, but also can be secondary to a preexisting skin condition or trauma.</a:t>
            </a:r>
          </a:p>
        </p:txBody>
      </p:sp>
      <p:sp>
        <p:nvSpPr>
          <p:cNvPr id="70663" name="Text Box 14"/>
          <p:cNvSpPr txBox="1">
            <a:spLocks noChangeArrowheads="1"/>
          </p:cNvSpPr>
          <p:nvPr/>
        </p:nvSpPr>
        <p:spPr bwMode="auto">
          <a:xfrm>
            <a:off x="914400" y="6095043"/>
            <a:ext cx="3108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/>
              <a:t>Courtesy of Charles Stewart, M.D. and Associates.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5816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Pathology </a:t>
            </a:r>
            <a:r>
              <a:rPr lang="en-US" sz="3600" dirty="0">
                <a:latin typeface="Arial"/>
                <a:ea typeface="ＭＳ Ｐゴシック" charset="0"/>
                <a:cs typeface="ＭＳ Ｐゴシック" charset="0"/>
              </a:rPr>
              <a:t>of the Skin</a:t>
            </a:r>
          </a:p>
        </p:txBody>
      </p:sp>
      <p:graphicFrame>
        <p:nvGraphicFramePr>
          <p:cNvPr id="207941" name="Group 69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229600" cy="4456113"/>
        </p:xfrm>
        <a:graphic>
          <a:graphicData uri="http://schemas.openxmlformats.org/drawingml/2006/table">
            <a:tbl>
              <a:tblPr/>
              <a:tblGrid>
                <a:gridCol w="2532063"/>
                <a:gridCol w="5697537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3" tooltip="keloid"/>
                        </a:rPr>
                        <a:t>keloid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thick hypertrophic scar</a:t>
                      </a:r>
                    </a:p>
                  </a:txBody>
                  <a:tcPr marL="94957" marR="94957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4" tooltip="keratosis"/>
                        </a:rPr>
                        <a:t>keratosis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condition of excessive growth and thickening of epidermis layer</a:t>
                      </a:r>
                    </a:p>
                  </a:txBody>
                  <a:tcPr marL="94957" marR="94957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5" tooltip="laceration"/>
                        </a:rPr>
                        <a:t>laceration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torn or jagged wound</a:t>
                      </a:r>
                    </a:p>
                  </a:txBody>
                  <a:tcPr marL="94957" marR="94957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6" tooltip="malignant melanoma"/>
                        </a:rPr>
                        <a:t>malignant melanoma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 (MM)</a:t>
                      </a:r>
                    </a:p>
                  </a:txBody>
                  <a:tcPr marL="94957" marR="94957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dangerous form of cancer; begins in melanocytes; quickly metastasizes</a:t>
                      </a:r>
                    </a:p>
                  </a:txBody>
                  <a:tcPr marL="94957" marR="94957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7" tooltip="pediculosis"/>
                        </a:rPr>
                        <a:t>pediculosis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lice infestation</a:t>
                      </a:r>
                    </a:p>
                  </a:txBody>
                  <a:tcPr marL="94957" marR="94957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8" tooltip="psoriasis"/>
                        </a:rPr>
                        <a:t>psoriasis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chronic inflammatory condition with papules forming </a:t>
                      </a:r>
                      <a:r>
                        <a:rPr kumimoji="0" lang="ja-JP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silvery scale</a:t>
                      </a:r>
                      <a:r>
                        <a:rPr kumimoji="0" lang="ja-JP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 patches</a:t>
                      </a:r>
                    </a:p>
                  </a:txBody>
                  <a:tcPr marL="94957" marR="94957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096666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ＭＳ Ｐゴシック" charset="-128"/>
              </a:rPr>
              <a:t>Keloids</a:t>
            </a:r>
          </a:p>
        </p:txBody>
      </p:sp>
      <p:pic>
        <p:nvPicPr>
          <p:cNvPr id="73732" name="Picture 12" descr="AAGDKNJ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9115" r="19115"/>
          <a:stretch>
            <a:fillRect/>
          </a:stretch>
        </p:blipFill>
        <p:spPr/>
      </p:pic>
      <p:sp>
        <p:nvSpPr>
          <p:cNvPr id="73731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Often referred to as hypertrophic scars </a:t>
            </a:r>
          </a:p>
          <a:p>
            <a:r>
              <a:rPr lang="en-US" sz="2800" dirty="0"/>
              <a:t>Typically appear following a surgery or injury</a:t>
            </a:r>
          </a:p>
          <a:p>
            <a:r>
              <a:rPr lang="en-US" sz="2800" dirty="0"/>
              <a:t>Burns and piercings have been known to produce keloids</a:t>
            </a:r>
          </a:p>
        </p:txBody>
      </p:sp>
      <p:sp>
        <p:nvSpPr>
          <p:cNvPr id="73733" name="Text Box 13"/>
          <p:cNvSpPr txBox="1">
            <a:spLocks noChangeArrowheads="1"/>
          </p:cNvSpPr>
          <p:nvPr/>
        </p:nvSpPr>
        <p:spPr bwMode="auto">
          <a:xfrm>
            <a:off x="850477" y="6126163"/>
            <a:ext cx="316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Courtesy of Jason L. Smith, M.D.</a:t>
            </a:r>
          </a:p>
        </p:txBody>
      </p:sp>
    </p:spTree>
    <p:extLst>
      <p:ext uri="{BB962C8B-B14F-4D97-AF65-F5344CB8AC3E}">
        <p14:creationId xmlns:p14="http://schemas.microsoft.com/office/powerpoint/2010/main" xmlns="" val="33170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7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Malignant Melanoma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14019" name="Picture 8" descr="fig03_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1677830"/>
            <a:ext cx="75469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0903419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ＭＳ Ｐゴシック" charset="-128"/>
              </a:rPr>
              <a:t>Psoriasis</a:t>
            </a:r>
          </a:p>
        </p:txBody>
      </p:sp>
      <p:sp>
        <p:nvSpPr>
          <p:cNvPr id="80899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Affects an estimated 7.5 million Americans </a:t>
            </a:r>
          </a:p>
          <a:p>
            <a:r>
              <a:rPr lang="en-US" dirty="0"/>
              <a:t>Most commonly between ages 30-50 </a:t>
            </a:r>
          </a:p>
          <a:p>
            <a:r>
              <a:rPr lang="en-US" dirty="0"/>
              <a:t>Condition has genetic and autoimmune characteristics </a:t>
            </a:r>
          </a:p>
          <a:p>
            <a:r>
              <a:rPr lang="en-US" dirty="0"/>
              <a:t>Thought to be caused by a buildup of dead skin cells</a:t>
            </a:r>
          </a:p>
        </p:txBody>
      </p:sp>
      <p:pic>
        <p:nvPicPr>
          <p:cNvPr id="80900" name="Picture 9" descr="fig05_3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68513"/>
            <a:ext cx="464820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5257800" y="5302250"/>
            <a:ext cx="316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Courtesy of Jason L. Smith, M.D.</a:t>
            </a:r>
          </a:p>
        </p:txBody>
      </p:sp>
    </p:spTree>
    <p:extLst>
      <p:ext uri="{BB962C8B-B14F-4D97-AF65-F5344CB8AC3E}">
        <p14:creationId xmlns:p14="http://schemas.microsoft.com/office/powerpoint/2010/main" xmlns="" val="40980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Pathology </a:t>
            </a:r>
            <a:r>
              <a:rPr lang="en-US" sz="3600" dirty="0">
                <a:latin typeface="Arial"/>
                <a:ea typeface="ＭＳ Ｐゴシック" charset="0"/>
                <a:cs typeface="ＭＳ Ｐゴシック" charset="0"/>
              </a:rPr>
              <a:t>of the Skin</a:t>
            </a:r>
          </a:p>
        </p:txBody>
      </p:sp>
      <p:graphicFrame>
        <p:nvGraphicFramePr>
          <p:cNvPr id="208986" name="Group 90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022725"/>
        </p:xfrm>
        <a:graphic>
          <a:graphicData uri="http://schemas.openxmlformats.org/drawingml/2006/table">
            <a:tbl>
              <a:tblPr/>
              <a:tblGrid>
                <a:gridCol w="2690813"/>
                <a:gridCol w="5538787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rubella"/>
                        </a:rPr>
                        <a:t>rubella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contagious viral infection; German measles</a:t>
                      </a:r>
                    </a:p>
                  </a:txBody>
                  <a:tcPr marL="94957" marR="949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scabies"/>
                        </a:rPr>
                        <a:t>scabies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mite infestation</a:t>
                      </a:r>
                    </a:p>
                  </a:txBody>
                  <a:tcPr marL="94957" marR="949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sebaceous cyst"/>
                        </a:rPr>
                        <a:t>sebaceous cyst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sebum filled sac forms around sebaceous gland</a:t>
                      </a:r>
                    </a:p>
                  </a:txBody>
                  <a:tcPr marL="94957" marR="949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squamous cell carcinoma"/>
                        </a:rPr>
                        <a:t>squamous cell carcinoma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(SCC)</a:t>
                      </a:r>
                    </a:p>
                  </a:txBody>
                  <a:tcPr marL="94957" marR="94957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cancer of epidermis layer; may invade deeper tissue and metastasize</a:t>
                      </a:r>
                    </a:p>
                  </a:txBody>
                  <a:tcPr marL="94957" marR="949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7" tooltip="strawberry hemangioma"/>
                        </a:rPr>
                        <a:t>strawberry hemangioma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congenital collection of dilated blood vessels; birthmark</a:t>
                      </a:r>
                    </a:p>
                  </a:txBody>
                  <a:tcPr marL="94957" marR="9495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30338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7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Squamous Cell Carcinoma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22211" name="Picture 8" descr="fig03_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71921"/>
            <a:ext cx="7550150" cy="369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1363777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Importance of the Clinical Setting and the Role of the MA</a:t>
            </a:r>
            <a:endParaRPr lang="en-US" sz="4400" dirty="0" smtClean="0"/>
          </a:p>
          <a:p>
            <a:pPr lvl="0"/>
            <a:r>
              <a:rPr lang="en-US" dirty="0" smtClean="0"/>
              <a:t>The Integumentary System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74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Pathology </a:t>
            </a:r>
            <a:r>
              <a:rPr lang="en-US" sz="3600" dirty="0">
                <a:latin typeface="Arial"/>
                <a:ea typeface="ＭＳ Ｐゴシック" charset="0"/>
                <a:cs typeface="ＭＳ Ｐゴシック" charset="0"/>
              </a:rPr>
              <a:t>of the Skin</a:t>
            </a:r>
          </a:p>
        </p:txBody>
      </p:sp>
      <p:graphicFrame>
        <p:nvGraphicFramePr>
          <p:cNvPr id="209990" name="Group 70"/>
          <p:cNvGraphicFramePr>
            <a:graphicFrameLocks noGrp="1"/>
          </p:cNvGraphicFramePr>
          <p:nvPr>
            <p:ph idx="1"/>
          </p:nvPr>
        </p:nvGraphicFramePr>
        <p:xfrm>
          <a:off x="457200" y="1820863"/>
          <a:ext cx="8229600" cy="4046538"/>
        </p:xfrm>
        <a:graphic>
          <a:graphicData uri="http://schemas.openxmlformats.org/drawingml/2006/table">
            <a:tbl>
              <a:tblPr/>
              <a:tblGrid>
                <a:gridCol w="2295525"/>
                <a:gridCol w="5934075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3" tooltip="systemic lupus erythematosus (SLE)"/>
                        </a:rPr>
                        <a:t>systemic lupus erythematosus (SLE)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chronic disease of connective tissue; injures skin, joints, &amp; kidneys; produces red, scaly butterfly rash across face</a:t>
                      </a:r>
                    </a:p>
                  </a:txBody>
                  <a:tcPr marL="94957" marR="9495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4" tooltip="tinea"/>
                        </a:rPr>
                        <a:t>tinea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fungal infection; itching &amp; scaling lesions</a:t>
                      </a:r>
                    </a:p>
                  </a:txBody>
                  <a:tcPr marL="94957" marR="9495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5" tooltip="tinea capitis"/>
                        </a:rPr>
                        <a:t>tinea capitis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fungal infection on scalp; ringworm</a:t>
                      </a:r>
                    </a:p>
                  </a:txBody>
                  <a:tcPr marL="94957" marR="9495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6" tooltip="tinea pedis"/>
                        </a:rPr>
                        <a:t>tinea pedis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fungal infection of foot; athlete</a:t>
                      </a:r>
                      <a:r>
                        <a:rPr kumimoji="0" lang="ja-JP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s foot</a:t>
                      </a:r>
                    </a:p>
                  </a:txBody>
                  <a:tcPr marL="94957" marR="9495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7" tooltip="varicella"/>
                        </a:rPr>
                        <a:t>varicella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contagious viral infection; chickenpox</a:t>
                      </a:r>
                    </a:p>
                  </a:txBody>
                  <a:tcPr marL="94957" marR="9495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8" tooltip="verruca"/>
                        </a:rPr>
                        <a:t>verruca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957" marR="94957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warts; benign growth caused by virus</a:t>
                      </a:r>
                    </a:p>
                  </a:txBody>
                  <a:tcPr marL="94957" marR="9495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899769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Pathology </a:t>
            </a:r>
            <a:r>
              <a:rPr lang="en-US" sz="3600" dirty="0">
                <a:latin typeface="Arial"/>
                <a:ea typeface="ＭＳ Ｐゴシック" charset="0"/>
                <a:cs typeface="ＭＳ Ｐゴシック" charset="0"/>
              </a:rPr>
              <a:t>of the Skin</a:t>
            </a:r>
          </a:p>
        </p:txBody>
      </p:sp>
      <p:graphicFrame>
        <p:nvGraphicFramePr>
          <p:cNvPr id="444452" name="Group 36"/>
          <p:cNvGraphicFramePr>
            <a:graphicFrameLocks noGrp="1"/>
          </p:cNvGraphicFramePr>
          <p:nvPr>
            <p:ph idx="1"/>
          </p:nvPr>
        </p:nvGraphicFramePr>
        <p:xfrm>
          <a:off x="457200" y="2773363"/>
          <a:ext cx="8229600" cy="1647826"/>
        </p:xfrm>
        <a:graphic>
          <a:graphicData uri="http://schemas.openxmlformats.org/drawingml/2006/table">
            <a:tbl>
              <a:tblPr/>
              <a:tblGrid>
                <a:gridCol w="2295525"/>
                <a:gridCol w="5934075"/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vitiligo"/>
                        </a:rPr>
                        <a:t>vitiligo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disappearance of pigment from skin in patches; causes milk-white lesions</a:t>
                      </a:r>
                    </a:p>
                  </a:txBody>
                  <a:tcPr marL="94957" marR="9495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wet gangrene"/>
                        </a:rPr>
                        <a:t>wet gangrene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area of gangrene with secondary bacterial infection and pus</a:t>
                      </a:r>
                    </a:p>
                  </a:txBody>
                  <a:tcPr marL="94957" marR="9495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261366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Pathology </a:t>
            </a:r>
            <a:r>
              <a:rPr lang="en-US" sz="3600" dirty="0">
                <a:latin typeface="Arial"/>
                <a:ea typeface="ＭＳ Ｐゴシック" charset="0"/>
                <a:cs typeface="ＭＳ Ｐゴシック" charset="0"/>
              </a:rPr>
              <a:t>of the Hair</a:t>
            </a:r>
          </a:p>
        </p:txBody>
      </p:sp>
      <p:graphicFrame>
        <p:nvGraphicFramePr>
          <p:cNvPr id="210983" name="Group 39"/>
          <p:cNvGraphicFramePr>
            <a:graphicFrameLocks noGrp="1"/>
          </p:cNvGraphicFramePr>
          <p:nvPr>
            <p:ph idx="1"/>
          </p:nvPr>
        </p:nvGraphicFramePr>
        <p:xfrm>
          <a:off x="457200" y="2492375"/>
          <a:ext cx="8229600" cy="2536825"/>
        </p:xfrm>
        <a:graphic>
          <a:graphicData uri="http://schemas.openxmlformats.org/drawingml/2006/table">
            <a:tbl>
              <a:tblPr/>
              <a:tblGrid>
                <a:gridCol w="2295525"/>
                <a:gridCol w="5934075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alopecia"/>
                        </a:rPr>
                        <a:t>alopecia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absence or loss of hair; baldness</a:t>
                      </a:r>
                    </a:p>
                  </a:txBody>
                  <a:tcPr marL="94957" marR="9495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carbuncle"/>
                        </a:rPr>
                        <a:t>carbuncle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furuncle involving several hair follicles</a:t>
                      </a:r>
                    </a:p>
                  </a:txBody>
                  <a:tcPr marL="94957" marR="9495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furuncle"/>
                        </a:rPr>
                        <a:t>furuncle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bacterial infection of hair follicle; redness, pain, and swelling; a boil</a:t>
                      </a:r>
                    </a:p>
                  </a:txBody>
                  <a:tcPr marL="94957" marR="9495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trichomycosis"/>
                        </a:rPr>
                        <a:t>trichomycosis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fungal infection of hair</a:t>
                      </a:r>
                    </a:p>
                  </a:txBody>
                  <a:tcPr marL="94957" marR="9495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311044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ＭＳ Ｐゴシック" charset="-128"/>
              </a:rPr>
              <a:t>Alopecia</a:t>
            </a:r>
          </a:p>
        </p:txBody>
      </p:sp>
      <p:pic>
        <p:nvPicPr>
          <p:cNvPr id="33796" name="Picture 11" descr="ph22_007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1404" r="21404"/>
          <a:stretch>
            <a:fillRect/>
          </a:stretch>
        </p:blipFill>
        <p:spPr/>
      </p:pic>
      <p:sp>
        <p:nvSpPr>
          <p:cNvPr id="33795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800" dirty="0"/>
              <a:t>The condition of baldness or loss of hair. 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800" dirty="0"/>
              <a:t>The most common form is male-pattern baldness, also known as androgenic alopecia. </a:t>
            </a:r>
          </a:p>
          <a:p>
            <a:pPr>
              <a:lnSpc>
                <a:spcPct val="85000"/>
              </a:lnSpc>
              <a:buFont typeface="Times" charset="0"/>
              <a:buNone/>
            </a:pPr>
            <a:r>
              <a:rPr lang="en-US" sz="2800" dirty="0"/>
              <a:t>Women may also experience alopecia.</a:t>
            </a:r>
          </a:p>
        </p:txBody>
      </p:sp>
    </p:spTree>
    <p:extLst>
      <p:ext uri="{BB962C8B-B14F-4D97-AF65-F5344CB8AC3E}">
        <p14:creationId xmlns:p14="http://schemas.microsoft.com/office/powerpoint/2010/main" xmlns="" val="335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ＭＳ Ｐゴシック" charset="-128"/>
              </a:rPr>
              <a:t>Pediculosis</a:t>
            </a:r>
          </a:p>
        </p:txBody>
      </p:sp>
      <p:pic>
        <p:nvPicPr>
          <p:cNvPr id="76804" name="Picture 11" descr="AAHGLFM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9095" r="19095"/>
          <a:stretch>
            <a:fillRect/>
          </a:stretch>
        </p:blipFill>
        <p:spPr/>
      </p:pic>
      <p:sp>
        <p:nvSpPr>
          <p:cNvPr id="76803" name="Rectangle 9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Times" charset="0"/>
              <a:buNone/>
            </a:pPr>
            <a:r>
              <a:rPr lang="en-US" sz="2400" dirty="0"/>
              <a:t>An infestation of the eggs, larvae, or adult lice. </a:t>
            </a:r>
          </a:p>
          <a:p>
            <a:pPr algn="ctr">
              <a:buFont typeface="Times" charset="0"/>
              <a:buNone/>
            </a:pPr>
            <a:r>
              <a:rPr lang="en-US" sz="2400" dirty="0"/>
              <a:t>Forms of pediculosis include: </a:t>
            </a:r>
            <a:r>
              <a:rPr lang="en-US" sz="2400" i="1" dirty="0"/>
              <a:t>Pediculus humanus capitis</a:t>
            </a:r>
            <a:r>
              <a:rPr lang="en-US" sz="2400" dirty="0"/>
              <a:t> (head louse), </a:t>
            </a:r>
            <a:r>
              <a:rPr lang="en-US" sz="2400" i="1" dirty="0"/>
              <a:t>Pediculus humanus corporis</a:t>
            </a:r>
            <a:r>
              <a:rPr lang="en-US" sz="2400" dirty="0"/>
              <a:t> (body louse), and </a:t>
            </a:r>
            <a:r>
              <a:rPr lang="en-US" sz="2400" i="1" dirty="0"/>
              <a:t>Pthirus pubis</a:t>
            </a:r>
            <a:r>
              <a:rPr lang="en-US" sz="2400" dirty="0"/>
              <a:t> (pubic louse).</a:t>
            </a:r>
          </a:p>
        </p:txBody>
      </p:sp>
    </p:spTree>
    <p:extLst>
      <p:ext uri="{BB962C8B-B14F-4D97-AF65-F5344CB8AC3E}">
        <p14:creationId xmlns:p14="http://schemas.microsoft.com/office/powerpoint/2010/main" xmlns="" val="30802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Pathology </a:t>
            </a:r>
            <a:r>
              <a:rPr lang="en-US" sz="3600" dirty="0">
                <a:latin typeface="Arial"/>
                <a:ea typeface="ＭＳ Ｐゴシック" charset="0"/>
                <a:cs typeface="ＭＳ Ｐゴシック" charset="0"/>
              </a:rPr>
              <a:t>of the Nails</a:t>
            </a:r>
          </a:p>
        </p:txBody>
      </p:sp>
      <p:graphicFrame>
        <p:nvGraphicFramePr>
          <p:cNvPr id="211996" name="Group 28"/>
          <p:cNvGraphicFramePr>
            <a:graphicFrameLocks noGrp="1"/>
          </p:cNvGraphicFramePr>
          <p:nvPr>
            <p:ph idx="1"/>
          </p:nvPr>
        </p:nvGraphicFramePr>
        <p:xfrm>
          <a:off x="457200" y="2667000"/>
          <a:ext cx="8229600" cy="2286000"/>
        </p:xfrm>
        <a:graphic>
          <a:graphicData uri="http://schemas.openxmlformats.org/drawingml/2006/table">
            <a:tbl>
              <a:tblPr/>
              <a:tblGrid>
                <a:gridCol w="2452688"/>
                <a:gridCol w="5776912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onychia"/>
                        </a:rPr>
                        <a:t>onychia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infected nail bed</a:t>
                      </a:r>
                    </a:p>
                  </a:txBody>
                  <a:tcPr marL="94957" marR="949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onychomycosis"/>
                        </a:rPr>
                        <a:t>onychomycosis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fungal infection of nail</a:t>
                      </a:r>
                    </a:p>
                  </a:txBody>
                  <a:tcPr marL="94957" marR="949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onychophagia"/>
                        </a:rPr>
                        <a:t>onychophagia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nail biting</a:t>
                      </a:r>
                    </a:p>
                  </a:txBody>
                  <a:tcPr marL="94957" marR="949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paronychia"/>
                        </a:rPr>
                        <a:t>paronychia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infection of skin fold around nail</a:t>
                      </a:r>
                    </a:p>
                  </a:txBody>
                  <a:tcPr marL="94957" marR="949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365890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Medical Specialties</a:t>
            </a:r>
            <a:endParaRPr lang="en-US" sz="36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3707" name="Group 4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5038"/>
        </p:xfrm>
        <a:graphic>
          <a:graphicData uri="http://schemas.openxmlformats.org/drawingml/2006/table">
            <a:tbl>
              <a:tblPr/>
              <a:tblGrid>
                <a:gridCol w="2237173"/>
                <a:gridCol w="5992427"/>
              </a:tblGrid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Dermatology"/>
                        </a:rPr>
                        <a:t>Dermatology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(DERM, derm)</a:t>
                      </a:r>
                    </a:p>
                  </a:txBody>
                  <a:tcPr marL="95879" marR="95879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Branch of medicine involving diagnosis and treatment of conditions and diseases of the integumentary system. Physician is a </a:t>
                      </a: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dermatologist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. </a:t>
                      </a:r>
                    </a:p>
                  </a:txBody>
                  <a:tcPr marL="95879" marR="9587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Plastic surgery"/>
                        </a:rPr>
                        <a:t>Plastic surgery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5879" marR="95879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Surgical specialty involved in repair, reconstruction, or improvement of body structures such as the skin that are damaged, missing, or misshapen. Physician is a </a:t>
                      </a: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plastic surgeon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. </a:t>
                      </a:r>
                    </a:p>
                  </a:txBody>
                  <a:tcPr marL="95879" marR="9587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430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Clinical Laboratory Tests</a:t>
            </a:r>
          </a:p>
        </p:txBody>
      </p:sp>
      <p:graphicFrame>
        <p:nvGraphicFramePr>
          <p:cNvPr id="70694" name="Group 38"/>
          <p:cNvGraphicFramePr>
            <a:graphicFrameLocks noGrp="1"/>
          </p:cNvGraphicFramePr>
          <p:nvPr>
            <p:ph idx="1"/>
          </p:nvPr>
        </p:nvGraphicFramePr>
        <p:xfrm>
          <a:off x="457200" y="2887663"/>
          <a:ext cx="8229600" cy="1531938"/>
        </p:xfrm>
        <a:graphic>
          <a:graphicData uri="http://schemas.openxmlformats.org/drawingml/2006/table">
            <a:tbl>
              <a:tblPr/>
              <a:tblGrid>
                <a:gridCol w="2038350"/>
                <a:gridCol w="6191250"/>
              </a:tblGrid>
              <a:tr h="153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culture &amp; sensitivity (C&amp;S)"/>
                        </a:rPr>
                        <a:t>culture &amp; sensitivity (C&amp;S)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grows bacteria removed from infected area to identify infecting bacteria; then determines sensitivity to various antibiotics</a:t>
                      </a:r>
                    </a:p>
                  </a:txBody>
                  <a:tcPr marL="94957" marR="949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916604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Biopsy Procedures</a:t>
            </a:r>
          </a:p>
        </p:txBody>
      </p:sp>
      <p:graphicFrame>
        <p:nvGraphicFramePr>
          <p:cNvPr id="214042" name="Group 26"/>
          <p:cNvGraphicFramePr>
            <a:graphicFrameLocks noGrp="1"/>
          </p:cNvGraphicFramePr>
          <p:nvPr>
            <p:ph idx="1"/>
          </p:nvPr>
        </p:nvGraphicFramePr>
        <p:xfrm>
          <a:off x="457200" y="1911350"/>
          <a:ext cx="8229600" cy="3802063"/>
        </p:xfrm>
        <a:graphic>
          <a:graphicData uri="http://schemas.openxmlformats.org/drawingml/2006/table">
            <a:tbl>
              <a:tblPr/>
              <a:tblGrid>
                <a:gridCol w="2038350"/>
                <a:gridCol w="6191250"/>
              </a:tblGrid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biopsy"/>
                        </a:rPr>
                        <a:t>biopsy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(BX, bx)</a:t>
                      </a:r>
                    </a:p>
                  </a:txBody>
                  <a:tcPr marL="94957" marR="94957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removal of piece of tissue to examine under a microscope; aids in diagnosis</a:t>
                      </a:r>
                    </a:p>
                  </a:txBody>
                  <a:tcPr marL="94957" marR="94957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exfoliative cytology"/>
                        </a:rPr>
                        <a:t>exfoliative cytology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scraping cells from tissue to examine under microscope</a:t>
                      </a:r>
                    </a:p>
                  </a:txBody>
                  <a:tcPr marL="94957" marR="94957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6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frozen section"/>
                        </a:rPr>
                        <a:t>frozen section (FS)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thin piece of tissue is cut from frozen specimen for rapid examination under microscope</a:t>
                      </a:r>
                    </a:p>
                  </a:txBody>
                  <a:tcPr marL="94957" marR="94957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fungal scrapings"/>
                        </a:rPr>
                        <a:t>fungal scrapings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957" marR="94957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scrapings from lesion is cultured and then examined under microscope</a:t>
                      </a:r>
                    </a:p>
                  </a:txBody>
                  <a:tcPr marL="94957" marR="94957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654942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Skin Grafting</a:t>
            </a:r>
          </a:p>
        </p:txBody>
      </p:sp>
      <p:graphicFrame>
        <p:nvGraphicFramePr>
          <p:cNvPr id="127054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4174370"/>
              </p:ext>
            </p:extLst>
          </p:nvPr>
        </p:nvGraphicFramePr>
        <p:xfrm>
          <a:off x="457200" y="1554544"/>
          <a:ext cx="7924800" cy="5156533"/>
        </p:xfrm>
        <a:graphic>
          <a:graphicData uri="http://schemas.openxmlformats.org/drawingml/2006/table">
            <a:tbl>
              <a:tblPr/>
              <a:tblGrid>
                <a:gridCol w="2794000"/>
                <a:gridCol w="5130800"/>
              </a:tblGrid>
              <a:tr h="701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3" tooltip="skin graft (SG)"/>
                        </a:rPr>
                        <a:t>skin graft (SG)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transfer of skin from normal area to cover another site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1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4" tooltip="allograft"/>
                        </a:rPr>
                        <a:t>allograft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skin graft from one person to another; also called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homograft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1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5"/>
                        </a:rPr>
                        <a:t>autograft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skin graft from a person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s own body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80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6" tooltip="xenograft"/>
                        </a:rPr>
                        <a:t>xenograft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skin graft from an animal of another species; usually a pig; also called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heterograft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36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7" tooltip="dermatome"/>
                        </a:rPr>
                        <a:t>dermatome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699" marB="4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instrument for cutting skin or for producing thin transplants of skin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36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8" tooltip="dermatoplasty"/>
                        </a:rPr>
                        <a:t>dermatoplasty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699" marB="4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skin grafting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131875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the Clinical Setting and the Role of the MA</a:t>
            </a:r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Role of the Medical Assistant</a:t>
            </a:r>
            <a:endParaRPr lang="en-US" sz="4400" dirty="0"/>
          </a:p>
          <a:p>
            <a:pPr lvl="0"/>
            <a:r>
              <a:rPr lang="en-US" dirty="0"/>
              <a:t>Responsibilities of the Medical Assistant</a:t>
            </a:r>
            <a:endParaRPr lang="en-US" sz="4400" dirty="0"/>
          </a:p>
          <a:p>
            <a:pPr lvl="1"/>
            <a:r>
              <a:rPr lang="en-US" dirty="0"/>
              <a:t>Clinical Competencies Associated with the Integumentary, Urinary and Reproductive Systems</a:t>
            </a:r>
            <a:endParaRPr lang="en-US" sz="4000" dirty="0"/>
          </a:p>
          <a:p>
            <a:pPr lvl="1"/>
            <a:r>
              <a:rPr lang="en-US" dirty="0"/>
              <a:t>Affective Skills associated with Clinical Competencies and Patient Education/Instruction</a:t>
            </a:r>
            <a:endParaRPr lang="en-US" sz="4000" dirty="0"/>
          </a:p>
          <a:p>
            <a:pPr lvl="1"/>
            <a:r>
              <a:rPr lang="en-US" dirty="0"/>
              <a:t>Importance of Medical Terminology, Anatomy &amp; Physiology, Coding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73379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8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 Freshly Applied Autograft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50883" name="Picture 9" descr="fig03_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" y="1828800"/>
            <a:ext cx="7908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Surgical Procedures</a:t>
            </a:r>
          </a:p>
        </p:txBody>
      </p:sp>
      <p:graphicFrame>
        <p:nvGraphicFramePr>
          <p:cNvPr id="213032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9268186"/>
              </p:ext>
            </p:extLst>
          </p:nvPr>
        </p:nvGraphicFramePr>
        <p:xfrm>
          <a:off x="609600" y="1417635"/>
          <a:ext cx="7924800" cy="5274486"/>
        </p:xfrm>
        <a:graphic>
          <a:graphicData uri="http://schemas.openxmlformats.org/drawingml/2006/table">
            <a:tbl>
              <a:tblPr/>
              <a:tblGrid>
                <a:gridCol w="2794000"/>
                <a:gridCol w="5130800"/>
              </a:tblGrid>
              <a:tr h="1020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cauterization"/>
                        </a:rPr>
                        <a:t>cauterization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destruction of tissue by using chemicals, electricity, heat, or freezing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8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cryosurgery"/>
                        </a:rPr>
                        <a:t>cryosurgery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use of extreme cold to freeze and destroy tissue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8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curettage"/>
                        </a:rPr>
                        <a:t>curettage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removal of superficial skin lesion with a scraper (curette)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8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debridement"/>
                        </a:rPr>
                        <a:t>debridement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removal of foreign material &amp; dead or damaged tissue from wound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8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7" tooltip="electrocautery"/>
                        </a:rPr>
                        <a:t>electrocautery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using an electric current to destroy tissue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8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8" tooltip="incision &amp; drainage"/>
                        </a:rPr>
                        <a:t>incision &amp; drainage (I&amp;D)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making an incision to drain material such as pus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8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9" tooltip="onychectomy"/>
                        </a:rPr>
                        <a:t>onychectomy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surgical removal of a nail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06905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Plastic Surgery</a:t>
            </a:r>
          </a:p>
        </p:txBody>
      </p:sp>
      <p:graphicFrame>
        <p:nvGraphicFramePr>
          <p:cNvPr id="217127" name="Group 39"/>
          <p:cNvGraphicFramePr>
            <a:graphicFrameLocks noGrp="1"/>
          </p:cNvGraphicFramePr>
          <p:nvPr>
            <p:ph idx="1"/>
          </p:nvPr>
        </p:nvGraphicFramePr>
        <p:xfrm>
          <a:off x="609600" y="1905000"/>
          <a:ext cx="7924800" cy="3619500"/>
        </p:xfrm>
        <a:graphic>
          <a:graphicData uri="http://schemas.openxmlformats.org/drawingml/2006/table">
            <a:tbl>
              <a:tblPr/>
              <a:tblGrid>
                <a:gridCol w="2794000"/>
                <a:gridCol w="51308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chemabrasion"/>
                        </a:rPr>
                        <a:t>chemabrasion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abrasions using chemicals; chemical peel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dermabrasion"/>
                        </a:rPr>
                        <a:t>dermabrasion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abrasion using wire brushes or sandpaper; removes scars, tattoos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laser therapy"/>
                        </a:rPr>
                        <a:t>laser therapy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removal of lesions using a laser beam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liposuction"/>
                        </a:rPr>
                        <a:t>liposuction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removal of fat beneath skin by means of suction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7" tooltip="rhytidectomy"/>
                        </a:rPr>
                        <a:t>rhytidectomy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surgical removal of excess skin to eliminate wrinkles; face 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673319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Integumentary Pharmacology </a:t>
            </a:r>
          </a:p>
        </p:txBody>
      </p:sp>
      <p:graphicFrame>
        <p:nvGraphicFramePr>
          <p:cNvPr id="129058" name="Group 34"/>
          <p:cNvGraphicFramePr>
            <a:graphicFrameLocks noGrp="1"/>
          </p:cNvGraphicFramePr>
          <p:nvPr>
            <p:ph idx="1"/>
          </p:nvPr>
        </p:nvGraphicFramePr>
        <p:xfrm>
          <a:off x="609600" y="2422525"/>
          <a:ext cx="7924800" cy="2835275"/>
        </p:xfrm>
        <a:graphic>
          <a:graphicData uri="http://schemas.openxmlformats.org/drawingml/2006/table">
            <a:tbl>
              <a:tblPr/>
              <a:tblGrid>
                <a:gridCol w="2189163"/>
                <a:gridCol w="3094037"/>
                <a:gridCol w="26416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anesthetic"/>
                        </a:rPr>
                        <a:t>anesthetic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deaden pain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Xylocaine, Novocain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antibiotic"/>
                        </a:rPr>
                        <a:t>antibiotic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kill bacteria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Neosporin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antifungal"/>
                        </a:rPr>
                        <a:t>antifungal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kill fungi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Monistat, Lotrimin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antiparasitic"/>
                        </a:rPr>
                        <a:t>antiparasitic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kill mites or lice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Kwell, Nix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560879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Integumentary Pharmacology 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ph idx="1"/>
          </p:nvPr>
        </p:nvGraphicFramePr>
        <p:xfrm>
          <a:off x="609600" y="2147888"/>
          <a:ext cx="7924800" cy="3568702"/>
        </p:xfrm>
        <a:graphic>
          <a:graphicData uri="http://schemas.openxmlformats.org/drawingml/2006/table">
            <a:tbl>
              <a:tblPr/>
              <a:tblGrid>
                <a:gridCol w="2189163"/>
                <a:gridCol w="2992437"/>
                <a:gridCol w="2743200"/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antipruritic"/>
                        </a:rPr>
                        <a:t>antipruritic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reduce severe itching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Benadryl, Caladryl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antiseptic"/>
                        </a:rPr>
                        <a:t>antiseptic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kill bacteria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isopropyl alcohol, hydrogen peroxide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anti-viral"/>
                        </a:rPr>
                        <a:t>anti-viral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treat herpes simplex infection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Valtrex, Famvir, Zovirax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corticosteroid cream"/>
                        </a:rPr>
                        <a:t>corticosteroid cream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powerful anti-inflammatory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Cortaid; Kenalog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461755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Integumentary Abbreviations </a:t>
            </a:r>
          </a:p>
        </p:txBody>
      </p:sp>
      <p:graphicFrame>
        <p:nvGraphicFramePr>
          <p:cNvPr id="85032" name="Group 40"/>
          <p:cNvGraphicFramePr>
            <a:graphicFrameLocks noGrp="1"/>
          </p:cNvGraphicFramePr>
          <p:nvPr>
            <p:ph idx="1"/>
          </p:nvPr>
        </p:nvGraphicFramePr>
        <p:xfrm>
          <a:off x="609600" y="2171700"/>
          <a:ext cx="7924800" cy="3314700"/>
        </p:xfrm>
        <a:graphic>
          <a:graphicData uri="http://schemas.openxmlformats.org/drawingml/2006/table">
            <a:tbl>
              <a:tblPr/>
              <a:tblGrid>
                <a:gridCol w="2189163"/>
                <a:gridCol w="5735637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BCC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basal cell carcinoma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BX, bx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biopsy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C&amp;S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culture and sensitivity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decub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decubitus ulcer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Derm, derm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dermatology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frozen section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976733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Integumentary Abbreviations </a:t>
            </a:r>
          </a:p>
        </p:txBody>
      </p:sp>
      <p:graphicFrame>
        <p:nvGraphicFramePr>
          <p:cNvPr id="221216" name="Group 32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7924800" cy="3314700"/>
        </p:xfrm>
        <a:graphic>
          <a:graphicData uri="http://schemas.openxmlformats.org/drawingml/2006/table">
            <a:tbl>
              <a:tblPr/>
              <a:tblGrid>
                <a:gridCol w="2189163"/>
                <a:gridCol w="5735637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HSV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herpes simplex virus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I&amp;D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incision and drainage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intradermal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malignant melanoma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SCC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squamous cell carcinoma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skin graft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268579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Integumentary Abbreviations </a:t>
            </a:r>
          </a:p>
        </p:txBody>
      </p:sp>
      <p:graphicFrame>
        <p:nvGraphicFramePr>
          <p:cNvPr id="220195" name="Group 1059"/>
          <p:cNvGraphicFramePr>
            <a:graphicFrameLocks noGrp="1"/>
          </p:cNvGraphicFramePr>
          <p:nvPr>
            <p:ph idx="1"/>
          </p:nvPr>
        </p:nvGraphicFramePr>
        <p:xfrm>
          <a:off x="609600" y="2514600"/>
          <a:ext cx="7924800" cy="2479676"/>
        </p:xfrm>
        <a:graphic>
          <a:graphicData uri="http://schemas.openxmlformats.org/drawingml/2006/table">
            <a:tbl>
              <a:tblPr/>
              <a:tblGrid>
                <a:gridCol w="2189163"/>
                <a:gridCol w="5735637"/>
              </a:tblGrid>
              <a:tr h="55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SLE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systemic lupus erythematosus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STSG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split thickness skin graft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2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subcu, SC, sc, subq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subcutaneous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UV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ultraviolet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643045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Integumentary System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Charting Transcription and Case Study</a:t>
            </a:r>
          </a:p>
        </p:txBody>
      </p:sp>
    </p:spTree>
    <p:extLst>
      <p:ext uri="{BB962C8B-B14F-4D97-AF65-F5344CB8AC3E}">
        <p14:creationId xmlns:p14="http://schemas.microsoft.com/office/powerpoint/2010/main" xmlns="" val="7381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 Skills and Tasks</a:t>
            </a:r>
            <a:endParaRPr lang="en-US" sz="4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and Drill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Integumentary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11978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integumentary system is commonly referred to as the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Heart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Skin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Lungs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Stomach</a:t>
            </a:r>
          </a:p>
        </p:txBody>
      </p:sp>
    </p:spTree>
    <p:extLst>
      <p:ext uri="{BB962C8B-B14F-4D97-AF65-F5344CB8AC3E}">
        <p14:creationId xmlns:p14="http://schemas.microsoft.com/office/powerpoint/2010/main" xmlns="" val="32351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integumentary system is commonly referred to as the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Heart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Skin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Lungs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Stomach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5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largest organ of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human body 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Skin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Heart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Lungs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Stomach</a:t>
            </a:r>
          </a:p>
        </p:txBody>
      </p:sp>
    </p:spTree>
    <p:extLst>
      <p:ext uri="{BB962C8B-B14F-4D97-AF65-F5344CB8AC3E}">
        <p14:creationId xmlns:p14="http://schemas.microsoft.com/office/powerpoint/2010/main" xmlns="" val="8292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largest organ of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human body 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Skin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Heart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Lungs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Stomach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2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Functions of the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integumentary system include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Protection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Regulation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Sensory reception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30951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Functions of the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integumentary system include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Protection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Regulation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Sensory reception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All of the above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895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skin is vital to body temperature regulation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25308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skin is vital to body temperature regulation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False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3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layers of the skin include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Dermis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Epidermis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Subcutaneous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27764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Integumentary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75426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layers of the skin include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Dermis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Epidermis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Subcutaneous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All of the above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7395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Sebaceous glands secrete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Perspiration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Oil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Perspiration and oil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32008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Sebaceous glands secrete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Perspiration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Oil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Perspiration and oil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None of the above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5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Sudoriferous glands secrete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Perspiration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Oil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Perspiration and oil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None of the above</a:t>
            </a:r>
          </a:p>
          <a:p>
            <a:pPr marL="609600" indent="-609600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Sudoriferous glands secrete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Perspiration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Oil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Perspiration and oil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None of the above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most common skin cancers include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Basal cell carcinoma</a:t>
            </a:r>
          </a:p>
          <a:p>
            <a:pPr marL="609600" indent="-609600">
              <a:buFont typeface="Arial" charset="0"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Squamous cell carcinoma</a:t>
            </a:r>
          </a:p>
          <a:p>
            <a:pPr marL="609600" indent="-609600">
              <a:buFontTx/>
              <a:buAutoNum type="alphaUcPeriod" startAt="3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Malignant melanoma</a:t>
            </a:r>
          </a:p>
          <a:p>
            <a:pPr marL="609600" indent="-609600">
              <a:buFontTx/>
              <a:buAutoNum type="alphaUcPeriod" startAt="3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19516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most common skin cancers include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Basal cell carcinoma</a:t>
            </a:r>
          </a:p>
          <a:p>
            <a:pPr marL="609600" indent="-609600"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Squamous cell carcinoma</a:t>
            </a:r>
          </a:p>
          <a:p>
            <a:pPr marL="609600" indent="-609600">
              <a:buFontTx/>
              <a:buAutoNum type="alphaUcPeriod" startAt="3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Malignant melanoma</a:t>
            </a:r>
          </a:p>
          <a:p>
            <a:pPr marL="609600" indent="-609600">
              <a:buFontTx/>
              <a:buAutoNum type="alphaUcPeriod" startAt="3"/>
              <a:defRPr/>
            </a:pPr>
            <a:r>
              <a:rPr lang="en-US" b="1" dirty="0" smtClean="0"/>
              <a:t>All of the above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3636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The majority of skin cancers are either basal cell or squamous cell carcinomas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  <a:p>
            <a:pPr marL="609600" indent="-609600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5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The majority of skin cancers are either basal cell or squamous cell carcinomas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False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7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Squamous cell carcinoma is not a malignant tumor that affects the middle layer of the skin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6792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ＭＳ Ｐゴシック" charset="-128"/>
              </a:rPr>
              <a:t>The Integumentary System</a:t>
            </a:r>
          </a:p>
        </p:txBody>
      </p:sp>
      <p:pic>
        <p:nvPicPr>
          <p:cNvPr id="16387" name="Picture 8" descr="fg22_002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1600200"/>
            <a:ext cx="6143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Squamous cell carcinoma is not a malignant tumor that affects the middle layer of the skin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False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5910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Skin growths should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 observed for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Change in size</a:t>
            </a:r>
          </a:p>
          <a:p>
            <a:pPr marL="609600" indent="-609600">
              <a:buFont typeface="Arial" charset="0"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Change in shape</a:t>
            </a:r>
          </a:p>
          <a:p>
            <a:pPr marL="609600" indent="-609600">
              <a:buFontTx/>
              <a:buAutoNum type="alphaUcPeriod" startAt="3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Change in color</a:t>
            </a:r>
          </a:p>
          <a:p>
            <a:pPr marL="609600" indent="-609600">
              <a:buFontTx/>
              <a:buAutoNum type="alphaUcPeriod" startAt="3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of the above</a:t>
            </a:r>
          </a:p>
          <a:p>
            <a:pPr marL="609600" indent="-609600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0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Skin growths should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 observed for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Change in size</a:t>
            </a:r>
          </a:p>
          <a:p>
            <a:pPr marL="609600" indent="-609600"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Change in shape</a:t>
            </a:r>
          </a:p>
          <a:p>
            <a:pPr marL="609600" indent="-609600">
              <a:buFontTx/>
              <a:buAutoNum type="alphaUcPeriod" startAt="3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Change in color</a:t>
            </a:r>
          </a:p>
          <a:p>
            <a:pPr marL="609600" indent="-609600">
              <a:buFontTx/>
              <a:buAutoNum type="alphaUcPeriod" startAt="3"/>
              <a:defRPr/>
            </a:pPr>
            <a:r>
              <a:rPr lang="en-US" b="1" dirty="0" smtClean="0"/>
              <a:t>All of the above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209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Acne vulgaris (acne) is a common skin condition that occurs when oil and dead skin cells clog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skin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pores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33135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Acne vulgaris (acne) is a common skin condition that occurs when oil and dead skin cells clog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skin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pores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False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0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Alopecia is baldness or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loss of hair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 </a:t>
            </a:r>
          </a:p>
        </p:txBody>
      </p:sp>
    </p:spTree>
    <p:extLst>
      <p:ext uri="{BB962C8B-B14F-4D97-AF65-F5344CB8AC3E}">
        <p14:creationId xmlns:p14="http://schemas.microsoft.com/office/powerpoint/2010/main" xmlns="" val="20976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Alopecia is baldness or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loss of hair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False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9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Contact dermatitis is not an allergic reaction of the skin caused by irritating substances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14744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Contact dermatitis is not an allergic reaction of the skin caused by irritating substances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False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977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Causes of contact dermatitis often include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Exposure to poison ivy or poison oak 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Nickel 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Lotions and detergents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Any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3084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ＭＳ Ｐゴシック" charset="-128"/>
              </a:rPr>
              <a:t>Three Layers of the Skin</a:t>
            </a:r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0" indent="0" algn="ctr">
              <a:buFont typeface="Times" charset="0"/>
              <a:buNone/>
            </a:pPr>
            <a:endParaRPr lang="en-US" sz="2800" dirty="0"/>
          </a:p>
          <a:p>
            <a:pPr marL="0" indent="0" algn="ctr">
              <a:buFont typeface="Times" charset="0"/>
              <a:buNone/>
            </a:pPr>
            <a:endParaRPr lang="en-US" sz="2800" dirty="0"/>
          </a:p>
          <a:p>
            <a:pPr marL="0" indent="0" algn="ctr">
              <a:buFont typeface="Times" charset="0"/>
              <a:buNone/>
            </a:pPr>
            <a:endParaRPr lang="en-US" sz="2800" dirty="0"/>
          </a:p>
          <a:p>
            <a:pPr marL="0" indent="0" algn="ctr">
              <a:buFont typeface="Times" charset="0"/>
              <a:buNone/>
            </a:pPr>
            <a:r>
              <a:rPr lang="en-US" sz="2800" dirty="0"/>
              <a:t>Layers of skin relate to types of injections.</a:t>
            </a:r>
          </a:p>
        </p:txBody>
      </p:sp>
      <p:pic>
        <p:nvPicPr>
          <p:cNvPr id="38916" name="Picture 11" descr="fg22_002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209800"/>
            <a:ext cx="4572000" cy="3368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Causes of contact dermatitis often include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Exposure to poison ivy or poison oak 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Nickel 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Lotions and detergents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Any of the above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99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Small blisters on the skin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are known 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Callus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Corn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Decubiteous ulcer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Vesicles</a:t>
            </a:r>
          </a:p>
        </p:txBody>
      </p:sp>
    </p:spTree>
    <p:extLst>
      <p:ext uri="{BB962C8B-B14F-4D97-AF65-F5344CB8AC3E}">
        <p14:creationId xmlns:p14="http://schemas.microsoft.com/office/powerpoint/2010/main" xmlns="" val="31089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Small blisters on the skin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are known 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Callus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Corn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Decubiteous ulcer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Vesicles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433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An area of thickened skin that does not have an identifiable border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Callus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Corn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Decubiteous ulcer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Vesicles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5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An area of thickened skin that does not have an identifiable border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Callus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Corn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Decubiteous ulcer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Vesicles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6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 growth, typically on the foot, that has </a:t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 distinct border with various textures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Callus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Corn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Decubiteous ulcer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Vesicles</a:t>
            </a:r>
          </a:p>
          <a:p>
            <a:pPr marL="609600" indent="-609600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2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 growth, typically on the foot, that has </a:t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 distinct border with various textures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Callus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Corn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Decubiteous ulcer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Vesicles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0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Called a pressure sore or bedsore, is an area of skin and tissue that breaks down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Callus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Corn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Decubiteous ulcer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Vesicles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4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Called a pressure sore or bedsore, is an area of skin and tissue that breaks down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Callus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Corn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Decubiteous ulcer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Vesicles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General signs and symptoms of herpes simplex include the following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Mouth sores  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burning or tingling sensation followed by the development of genital lesions 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Blisters or ulcers on the mouth, lips, gums, or genitalia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of the above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9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ＭＳ Ｐゴシック" charset="-128"/>
              </a:rPr>
              <a:t>Accessory Organs</a:t>
            </a:r>
          </a:p>
        </p:txBody>
      </p:sp>
      <p:sp>
        <p:nvSpPr>
          <p:cNvPr id="47107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0" indent="0" algn="ctr">
              <a:buFont typeface="Times" charset="0"/>
              <a:buNone/>
            </a:pPr>
            <a:endParaRPr lang="en-US" sz="2800" dirty="0"/>
          </a:p>
          <a:p>
            <a:pPr marL="0" indent="0" algn="ctr">
              <a:buFont typeface="Times" charset="0"/>
              <a:buNone/>
            </a:pPr>
            <a:endParaRPr lang="en-US" sz="2800" dirty="0"/>
          </a:p>
          <a:p>
            <a:pPr marL="0" indent="0" algn="ctr">
              <a:buFont typeface="Times" charset="0"/>
              <a:buNone/>
            </a:pPr>
            <a:endParaRPr lang="en-US" sz="2800" dirty="0" smtClean="0"/>
          </a:p>
          <a:p>
            <a:pPr marL="0" indent="0" algn="ctr">
              <a:buFont typeface="Times" charset="0"/>
              <a:buNone/>
            </a:pPr>
            <a:endParaRPr lang="en-US" sz="2800" dirty="0"/>
          </a:p>
        </p:txBody>
      </p:sp>
      <p:pic>
        <p:nvPicPr>
          <p:cNvPr id="47108" name="Picture 11" descr="AAIPQQK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-51391" r="-51391"/>
          <a:stretch>
            <a:fillRect/>
          </a:stretch>
        </p:blipFill>
        <p:spPr>
          <a:xfrm>
            <a:off x="0" y="1790700"/>
            <a:ext cx="9144000" cy="415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General signs and symptoms of herpes simplex include the following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Mouth sores  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burning or tingling sensation followed by the development of genital lesions 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Blisters or ulcers on the mouth, lips, gums, or genitalia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All of the above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5547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55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KAPLAN THEME.thmx</Template>
  <TotalTime>1512</TotalTime>
  <Words>3823</Words>
  <Application>Microsoft Office PowerPoint</Application>
  <PresentationFormat>On-screen Show (4:3)</PresentationFormat>
  <Paragraphs>739</Paragraphs>
  <Slides>91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KAPLAN THEME</vt:lpstr>
      <vt:lpstr>Unit 1</vt:lpstr>
      <vt:lpstr>Class Overview</vt:lpstr>
      <vt:lpstr>Present</vt:lpstr>
      <vt:lpstr>Importance of the Clinical Setting and the Role of the MA</vt:lpstr>
      <vt:lpstr>Discussion</vt:lpstr>
      <vt:lpstr>Lecture</vt:lpstr>
      <vt:lpstr>The Integumentary System</vt:lpstr>
      <vt:lpstr>Three Layers of the Skin</vt:lpstr>
      <vt:lpstr>Accessory Organs</vt:lpstr>
      <vt:lpstr>Nails</vt:lpstr>
      <vt:lpstr>Sebaceous Glands</vt:lpstr>
      <vt:lpstr>How Skin Cancer Occurs</vt:lpstr>
      <vt:lpstr>Pathology of the Skin</vt:lpstr>
      <vt:lpstr>Pathology of the Skin</vt:lpstr>
      <vt:lpstr>Basal Cell Carcinoma</vt:lpstr>
      <vt:lpstr>First Degree Burn</vt:lpstr>
      <vt:lpstr>Second Degree Burn</vt:lpstr>
      <vt:lpstr>Third Degree Burn</vt:lpstr>
      <vt:lpstr>Pathology of the Skin</vt:lpstr>
      <vt:lpstr>Contact Dermatitis</vt:lpstr>
      <vt:lpstr>Cellulitis</vt:lpstr>
      <vt:lpstr>Pathology of the Skin</vt:lpstr>
      <vt:lpstr>Impetigo</vt:lpstr>
      <vt:lpstr>Pathology of the Skin</vt:lpstr>
      <vt:lpstr>Keloids</vt:lpstr>
      <vt:lpstr>Malignant Melanoma</vt:lpstr>
      <vt:lpstr>Psoriasis</vt:lpstr>
      <vt:lpstr>Pathology of the Skin</vt:lpstr>
      <vt:lpstr>Squamous Cell Carcinoma</vt:lpstr>
      <vt:lpstr>Pathology of the Skin</vt:lpstr>
      <vt:lpstr>Pathology of the Skin</vt:lpstr>
      <vt:lpstr>Pathology of the Hair</vt:lpstr>
      <vt:lpstr>Alopecia</vt:lpstr>
      <vt:lpstr>Pediculosis</vt:lpstr>
      <vt:lpstr>Pathology of the Nails</vt:lpstr>
      <vt:lpstr>Medical Specialties</vt:lpstr>
      <vt:lpstr>Clinical Laboratory Tests</vt:lpstr>
      <vt:lpstr>Biopsy Procedures</vt:lpstr>
      <vt:lpstr>Skin Grafting</vt:lpstr>
      <vt:lpstr> A Freshly Applied Autograft</vt:lpstr>
      <vt:lpstr>Surgical Procedures</vt:lpstr>
      <vt:lpstr>Plastic Surgery</vt:lpstr>
      <vt:lpstr>Integumentary Pharmacology </vt:lpstr>
      <vt:lpstr>Integumentary Pharmacology </vt:lpstr>
      <vt:lpstr>Integumentary Abbreviations </vt:lpstr>
      <vt:lpstr>Integumentary Abbreviations </vt:lpstr>
      <vt:lpstr>Integumentary Abbreviations </vt:lpstr>
      <vt:lpstr>Discussion</vt:lpstr>
      <vt:lpstr> Activity</vt:lpstr>
      <vt:lpstr>Skill and Drill Activity</vt:lpstr>
      <vt:lpstr>The integumentary system is commonly referred to as the</vt:lpstr>
      <vt:lpstr>The integumentary system is commonly referred to as the</vt:lpstr>
      <vt:lpstr>The largest organ of  the human body is</vt:lpstr>
      <vt:lpstr>The largest organ of  the human body is</vt:lpstr>
      <vt:lpstr>Functions of the  integumentary system include</vt:lpstr>
      <vt:lpstr>Functions of the  integumentary system include</vt:lpstr>
      <vt:lpstr>The skin is vital to body temperature regulation</vt:lpstr>
      <vt:lpstr>The skin is vital to body temperature regulation</vt:lpstr>
      <vt:lpstr>The layers of the skin include</vt:lpstr>
      <vt:lpstr>The layers of the skin include</vt:lpstr>
      <vt:lpstr>Sebaceous glands secrete</vt:lpstr>
      <vt:lpstr>Sebaceous glands secrete</vt:lpstr>
      <vt:lpstr>Sudoriferous glands secrete</vt:lpstr>
      <vt:lpstr>Sudoriferous glands secrete</vt:lpstr>
      <vt:lpstr>The most common skin cancers include</vt:lpstr>
      <vt:lpstr>The most common skin cancers include</vt:lpstr>
      <vt:lpstr>The majority of skin cancers are either basal cell or squamous cell carcinomas</vt:lpstr>
      <vt:lpstr>The majority of skin cancers are either basal cell or squamous cell carcinomas</vt:lpstr>
      <vt:lpstr>Squamous cell carcinoma is not a malignant tumor that affects the middle layer of the skin</vt:lpstr>
      <vt:lpstr>Squamous cell carcinoma is not a malignant tumor that affects the middle layer of the skin</vt:lpstr>
      <vt:lpstr>Skin growths should  be observed for</vt:lpstr>
      <vt:lpstr>Skin growths should  be observed for</vt:lpstr>
      <vt:lpstr>Acne vulgaris (acne) is a common skin condition that occurs when oil and dead skin cells clog  the skin’s pores</vt:lpstr>
      <vt:lpstr>Acne vulgaris (acne) is a common skin condition that occurs when oil and dead skin cells clog  the skin’s pores</vt:lpstr>
      <vt:lpstr>Alopecia is baldness or  loss of hair</vt:lpstr>
      <vt:lpstr>Alopecia is baldness or  loss of hair</vt:lpstr>
      <vt:lpstr>Contact dermatitis is not an allergic reaction of the skin caused by irritating substances</vt:lpstr>
      <vt:lpstr>Contact dermatitis is not an allergic reaction of the skin caused by irritating substances</vt:lpstr>
      <vt:lpstr>Causes of contact dermatitis often include</vt:lpstr>
      <vt:lpstr>Causes of contact dermatitis often include</vt:lpstr>
      <vt:lpstr>Small blisters on the skin  are known as</vt:lpstr>
      <vt:lpstr>Small blisters on the skin  are known as</vt:lpstr>
      <vt:lpstr>An area of thickened skin that does not have an identifiable border</vt:lpstr>
      <vt:lpstr>An area of thickened skin that does not have an identifiable border</vt:lpstr>
      <vt:lpstr>A growth, typically on the foot, that has  a distinct border with various textures</vt:lpstr>
      <vt:lpstr>A growth, typically on the foot, that has  a distinct border with various textures</vt:lpstr>
      <vt:lpstr>Called a pressure sore or bedsore, is an area of skin and tissue that breaks down</vt:lpstr>
      <vt:lpstr>Called a pressure sore or bedsore, is an area of skin and tissue that breaks down</vt:lpstr>
      <vt:lpstr>General signs and symptoms of herpes simplex include the following</vt:lpstr>
      <vt:lpstr>General signs and symptoms of herpes simplex include the following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Hollis</dc:creator>
  <cp:lastModifiedBy>Kaplan Higher Education</cp:lastModifiedBy>
  <cp:revision>23</cp:revision>
  <dcterms:created xsi:type="dcterms:W3CDTF">2013-06-25T04:01:33Z</dcterms:created>
  <dcterms:modified xsi:type="dcterms:W3CDTF">2014-04-15T17:48:01Z</dcterms:modified>
</cp:coreProperties>
</file>