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2"/>
  </p:notesMasterIdLst>
  <p:sldIdLst>
    <p:sldId id="323" r:id="rId2"/>
    <p:sldId id="258" r:id="rId3"/>
    <p:sldId id="267" r:id="rId4"/>
    <p:sldId id="290" r:id="rId5"/>
    <p:sldId id="274" r:id="rId6"/>
    <p:sldId id="278" r:id="rId7"/>
    <p:sldId id="279" r:id="rId8"/>
    <p:sldId id="281" r:id="rId9"/>
    <p:sldId id="370" r:id="rId10"/>
    <p:sldId id="314" r:id="rId11"/>
    <p:sldId id="315" r:id="rId12"/>
    <p:sldId id="369" r:id="rId13"/>
    <p:sldId id="374" r:id="rId14"/>
    <p:sldId id="375" r:id="rId15"/>
    <p:sldId id="376" r:id="rId16"/>
    <p:sldId id="377" r:id="rId17"/>
    <p:sldId id="378" r:id="rId18"/>
    <p:sldId id="373" r:id="rId19"/>
    <p:sldId id="379" r:id="rId20"/>
    <p:sldId id="380" r:id="rId21"/>
    <p:sldId id="381" r:id="rId22"/>
    <p:sldId id="382" r:id="rId23"/>
    <p:sldId id="383" r:id="rId24"/>
    <p:sldId id="384" r:id="rId25"/>
    <p:sldId id="394" r:id="rId26"/>
    <p:sldId id="385" r:id="rId27"/>
    <p:sldId id="396" r:id="rId28"/>
    <p:sldId id="386" r:id="rId29"/>
    <p:sldId id="395" r:id="rId30"/>
    <p:sldId id="387" r:id="rId31"/>
    <p:sldId id="388" r:id="rId32"/>
    <p:sldId id="389" r:id="rId33"/>
    <p:sldId id="390" r:id="rId34"/>
    <p:sldId id="392" r:id="rId35"/>
    <p:sldId id="393" r:id="rId36"/>
    <p:sldId id="261" r:id="rId37"/>
    <p:sldId id="262" r:id="rId38"/>
    <p:sldId id="372" r:id="rId39"/>
    <p:sldId id="438" r:id="rId40"/>
    <p:sldId id="398" r:id="rId41"/>
    <p:sldId id="399" r:id="rId42"/>
    <p:sldId id="400" r:id="rId43"/>
    <p:sldId id="401" r:id="rId44"/>
    <p:sldId id="402" r:id="rId45"/>
    <p:sldId id="403" r:id="rId46"/>
    <p:sldId id="404" r:id="rId47"/>
    <p:sldId id="405" r:id="rId48"/>
    <p:sldId id="406" r:id="rId49"/>
    <p:sldId id="407" r:id="rId50"/>
    <p:sldId id="408" r:id="rId51"/>
    <p:sldId id="409" r:id="rId52"/>
    <p:sldId id="410" r:id="rId53"/>
    <p:sldId id="411" r:id="rId54"/>
    <p:sldId id="412" r:id="rId55"/>
    <p:sldId id="413" r:id="rId56"/>
    <p:sldId id="414" r:id="rId57"/>
    <p:sldId id="415" r:id="rId58"/>
    <p:sldId id="416" r:id="rId59"/>
    <p:sldId id="417" r:id="rId60"/>
    <p:sldId id="418" r:id="rId61"/>
    <p:sldId id="419" r:id="rId62"/>
    <p:sldId id="420" r:id="rId63"/>
    <p:sldId id="421" r:id="rId64"/>
    <p:sldId id="422" r:id="rId65"/>
    <p:sldId id="423" r:id="rId66"/>
    <p:sldId id="424" r:id="rId67"/>
    <p:sldId id="425" r:id="rId68"/>
    <p:sldId id="426" r:id="rId69"/>
    <p:sldId id="427" r:id="rId70"/>
    <p:sldId id="428" r:id="rId71"/>
    <p:sldId id="429" r:id="rId72"/>
    <p:sldId id="430" r:id="rId73"/>
    <p:sldId id="431" r:id="rId74"/>
    <p:sldId id="432" r:id="rId75"/>
    <p:sldId id="433" r:id="rId76"/>
    <p:sldId id="434" r:id="rId77"/>
    <p:sldId id="435" r:id="rId78"/>
    <p:sldId id="436" r:id="rId79"/>
    <p:sldId id="437" r:id="rId80"/>
    <p:sldId id="264" r:id="rId8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573" autoAdjust="0"/>
  </p:normalViewPr>
  <p:slideViewPr>
    <p:cSldViewPr snapToGrid="0" snapToObjects="1">
      <p:cViewPr varScale="1">
        <p:scale>
          <a:sx n="42" d="100"/>
          <a:sy n="42" d="100"/>
        </p:scale>
        <p:origin x="-76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43E790-DB08-2A46-BD50-11345B4ECB2E}" type="datetimeFigureOut">
              <a:rPr lang="en-US" smtClean="0"/>
              <a:pPr/>
              <a:t>4/15/2014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57803F-83E1-DC43-9CAD-1989D7AB29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54736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F4A40-33DD-6140-87FC-65B0334DDFF1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5B998C2-D4DA-6F46-AB3E-A60A22DA72D3}" type="slidenum">
              <a:rPr lang="en-US">
                <a:latin typeface="Arial" charset="0"/>
                <a:ea typeface="ＭＳ Ｐゴシック" charset="-128"/>
                <a:cs typeface="ＭＳ Ｐゴシック" charset="-128"/>
              </a:rPr>
              <a:pPr/>
              <a:t>12</a:t>
            </a:fld>
            <a:endParaRPr lang="en-US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35C1FDD-2261-5343-9116-5B85BC6AA152}" type="slidenum">
              <a:rPr lang="en-US" sz="1200"/>
              <a:pPr/>
              <a:t>13</a:t>
            </a:fld>
            <a:endParaRPr lang="en-US" sz="1200" dirty="0"/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B15F57C-C003-0148-9696-9BE325F1E393}" type="slidenum">
              <a:rPr lang="en-US" sz="1200"/>
              <a:pPr/>
              <a:t>14</a:t>
            </a:fld>
            <a:endParaRPr lang="en-US" sz="1200" dirty="0"/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9D868FF-9A8B-894B-8129-53968949E860}" type="slidenum">
              <a:rPr lang="en-US" sz="1200"/>
              <a:pPr/>
              <a:t>15</a:t>
            </a:fld>
            <a:endParaRPr lang="en-US" sz="1200" dirty="0"/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AE75180-C214-F042-93FC-40947FA17AEF}" type="slidenum">
              <a:rPr lang="en-US" sz="1200"/>
              <a:pPr/>
              <a:t>16</a:t>
            </a:fld>
            <a:endParaRPr lang="en-US" sz="1200" dirty="0"/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80E472D-818C-C54D-95A9-0D1724680B45}" type="slidenum">
              <a:rPr lang="en-US" sz="1200"/>
              <a:pPr/>
              <a:t>17</a:t>
            </a:fld>
            <a:endParaRPr lang="en-US" sz="1200" dirty="0"/>
          </a:p>
        </p:txBody>
      </p:sp>
      <p:sp>
        <p:nvSpPr>
          <p:cNvPr id="175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751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E864AEC-979B-044A-9CB7-5AEBD866CFD9}" type="slidenum">
              <a:rPr lang="en-US" sz="1200"/>
              <a:pPr/>
              <a:t>18</a:t>
            </a:fld>
            <a:endParaRPr lang="en-US" sz="1200" dirty="0"/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96490ED-CEB3-0B43-BD05-7D9439853A30}" type="slidenum">
              <a:rPr lang="en-US" sz="1200"/>
              <a:pPr/>
              <a:t>19</a:t>
            </a:fld>
            <a:endParaRPr lang="en-US" sz="1200" dirty="0"/>
          </a:p>
        </p:txBody>
      </p:sp>
      <p:sp>
        <p:nvSpPr>
          <p:cNvPr id="181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812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07DF25B-F6A5-8F44-AAEC-B4DB52835E67}" type="slidenum">
              <a:rPr lang="en-US" sz="1200"/>
              <a:pPr/>
              <a:t>20</a:t>
            </a:fld>
            <a:endParaRPr lang="en-US" sz="1200" dirty="0"/>
          </a:p>
        </p:txBody>
      </p:sp>
      <p:sp>
        <p:nvSpPr>
          <p:cNvPr id="183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833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3E8AE21-D4FA-A940-9D1C-7CC5CAED0B86}" type="slidenum">
              <a:rPr lang="en-US" sz="1200"/>
              <a:pPr/>
              <a:t>21</a:t>
            </a:fld>
            <a:endParaRPr lang="en-US" sz="1200" dirty="0"/>
          </a:p>
        </p:txBody>
      </p:sp>
      <p:sp>
        <p:nvSpPr>
          <p:cNvPr id="187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873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73F368F-C07A-CB44-B3DF-D97C79DE1EE9}" type="slidenum">
              <a:rPr lang="en-US">
                <a:latin typeface="Arial" charset="0"/>
                <a:ea typeface="ＭＳ Ｐゴシック" charset="-128"/>
                <a:cs typeface="ＭＳ Ｐゴシック" charset="-128"/>
              </a:rPr>
              <a:pPr/>
              <a:t>4</a:t>
            </a:fld>
            <a:endParaRPr lang="en-US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dirty="0" smtClean="0"/>
              <a:t>Kidneys excrete waste products.</a:t>
            </a:r>
          </a:p>
          <a:p>
            <a:r>
              <a:rPr lang="en-US" dirty="0" smtClean="0"/>
              <a:t>Waste</a:t>
            </a:r>
            <a:r>
              <a:rPr lang="en-US" baseline="0" dirty="0" smtClean="0"/>
              <a:t> c</a:t>
            </a:r>
            <a:r>
              <a:rPr lang="en-US" dirty="0" smtClean="0"/>
              <a:t>ontains mostly water as well as salts and nitrogen compounds</a:t>
            </a:r>
          </a:p>
          <a:p>
            <a:r>
              <a:rPr lang="en-US" dirty="0" smtClean="0"/>
              <a:t>Drains from the kidneys through the ureters to the bladder</a:t>
            </a:r>
          </a:p>
          <a:p>
            <a:r>
              <a:rPr lang="en-US" dirty="0" smtClean="0"/>
              <a:t>Is stored in the bladder</a:t>
            </a:r>
          </a:p>
          <a:p>
            <a:r>
              <a:rPr lang="en-US" dirty="0" smtClean="0"/>
              <a:t>Bladder empties during urination</a:t>
            </a:r>
          </a:p>
          <a:p>
            <a:pPr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5CB4B18-6ACC-894C-A9F0-EF558377C135}" type="slidenum">
              <a:rPr lang="en-US" sz="1200"/>
              <a:pPr/>
              <a:t>22</a:t>
            </a:fld>
            <a:endParaRPr lang="en-US" sz="1200" dirty="0"/>
          </a:p>
        </p:txBody>
      </p:sp>
      <p:sp>
        <p:nvSpPr>
          <p:cNvPr id="189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894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423981C-CBF7-1F43-921C-49AB88462DFA}" type="slidenum">
              <a:rPr lang="en-US" sz="1200"/>
              <a:pPr/>
              <a:t>23</a:t>
            </a:fld>
            <a:endParaRPr lang="en-US" sz="1200" dirty="0"/>
          </a:p>
        </p:txBody>
      </p:sp>
      <p:sp>
        <p:nvSpPr>
          <p:cNvPr id="193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935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81BDB36-06A5-A645-99D1-67A93B6B5507}" type="slidenum">
              <a:rPr lang="en-US" sz="1200"/>
              <a:pPr/>
              <a:t>24</a:t>
            </a:fld>
            <a:endParaRPr lang="en-US" sz="1200" dirty="0"/>
          </a:p>
        </p:txBody>
      </p:sp>
      <p:sp>
        <p:nvSpPr>
          <p:cNvPr id="199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996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25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4" rIns="91430" bIns="45714" anchor="b">
            <a:prstTxWarp prst="textNoShape">
              <a:avLst/>
            </a:prstTxWarp>
          </a:bodyPr>
          <a:lstStyle/>
          <a:p>
            <a:pPr algn="r"/>
            <a:fld id="{75F3BE7F-260C-EA45-9E99-6FDFA384BCA9}" type="slidenum">
              <a:rPr lang="en-US" sz="1200">
                <a:ea typeface="Arial" charset="0"/>
                <a:cs typeface="Arial" charset="0"/>
              </a:rPr>
              <a:pPr algn="r"/>
              <a:t>25</a:t>
            </a:fld>
            <a:endParaRPr lang="en-US" sz="1200" dirty="0">
              <a:ea typeface="Arial" charset="0"/>
              <a:cs typeface="Arial" charset="0"/>
            </a:endParaRPr>
          </a:p>
        </p:txBody>
      </p:sp>
      <p:sp>
        <p:nvSpPr>
          <p:cNvPr id="69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32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0" tIns="45714" rIns="91430" bIns="45714">
            <a:prstTxWarp prst="textNoShape">
              <a:avLst/>
            </a:prstTxWarp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Method for removing toxins from the blood and maintaining water balance when the kidneys cannot</a:t>
            </a:r>
          </a:p>
          <a:p>
            <a:r>
              <a:rPr lang="en-US" dirty="0" smtClean="0"/>
              <a:t>Hemodialysis</a:t>
            </a:r>
          </a:p>
          <a:p>
            <a:pPr lvl="2"/>
            <a:r>
              <a:rPr lang="en-US" dirty="0" smtClean="0"/>
              <a:t>Shunts blood to machines that filter the blood and returns it to the body</a:t>
            </a:r>
          </a:p>
          <a:p>
            <a:pPr lvl="2"/>
            <a:r>
              <a:rPr lang="en-US" dirty="0" smtClean="0"/>
              <a:t>Done in dialysis center 3 times weekly</a:t>
            </a:r>
          </a:p>
          <a:p>
            <a:r>
              <a:rPr lang="en-US" dirty="0" smtClean="0"/>
              <a:t>Peritoneal Dialysis</a:t>
            </a:r>
          </a:p>
          <a:p>
            <a:pPr lvl="2"/>
            <a:r>
              <a:rPr lang="en-US" dirty="0" smtClean="0"/>
              <a:t>Dialysis fluid solution is instilled in stomach</a:t>
            </a:r>
          </a:p>
          <a:p>
            <a:pPr lvl="2"/>
            <a:r>
              <a:rPr lang="en-US" dirty="0" smtClean="0"/>
              <a:t>Membranes in the abdomen filter solution</a:t>
            </a:r>
          </a:p>
          <a:p>
            <a:pPr lvl="2"/>
            <a:r>
              <a:rPr lang="en-US" dirty="0" smtClean="0"/>
              <a:t>Solution is removed</a:t>
            </a:r>
          </a:p>
          <a:p>
            <a:pPr lvl="2"/>
            <a:r>
              <a:rPr lang="en-US" dirty="0" smtClean="0"/>
              <a:t>Can be done at home or in other setting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9058010-E659-9743-9ED7-05A9BF4CB63E}" type="slidenum">
              <a:rPr lang="en-US" sz="1200"/>
              <a:pPr/>
              <a:t>26</a:t>
            </a:fld>
            <a:endParaRPr lang="en-US" sz="1200" dirty="0"/>
          </a:p>
        </p:txBody>
      </p:sp>
      <p:sp>
        <p:nvSpPr>
          <p:cNvPr id="211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119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8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4" rIns="91430" bIns="45714" anchor="b">
            <a:prstTxWarp prst="textNoShape">
              <a:avLst/>
            </a:prstTxWarp>
          </a:bodyPr>
          <a:lstStyle/>
          <a:p>
            <a:pPr algn="r"/>
            <a:fld id="{FFFE2666-E16B-4643-8093-3932888EEC5E}" type="slidenum">
              <a:rPr lang="en-US" sz="1200">
                <a:ea typeface="Arial" charset="0"/>
                <a:cs typeface="Arial" charset="0"/>
              </a:rPr>
              <a:pPr algn="r"/>
              <a:t>27</a:t>
            </a:fld>
            <a:endParaRPr lang="en-US" sz="1200" dirty="0">
              <a:ea typeface="Arial" charset="0"/>
              <a:cs typeface="Arial" charset="0"/>
            </a:endParaRPr>
          </a:p>
        </p:txBody>
      </p:sp>
      <p:sp>
        <p:nvSpPr>
          <p:cNvPr id="73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28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0" tIns="45714" rIns="91430" bIns="45714">
            <a:prstTxWarp prst="textNoShape">
              <a:avLst/>
            </a:prstTxWarp>
          </a:bodyPr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55BC417-4CA7-0046-8D6F-D63756869C17}" type="slidenum">
              <a:rPr lang="en-US" sz="1200"/>
              <a:pPr/>
              <a:t>28</a:t>
            </a:fld>
            <a:endParaRPr lang="en-US" sz="1200" dirty="0"/>
          </a:p>
        </p:txBody>
      </p:sp>
      <p:sp>
        <p:nvSpPr>
          <p:cNvPr id="214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140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6460E7A-1F74-F14D-A376-13309DE300B2}" type="slidenum">
              <a:rPr lang="en-US">
                <a:latin typeface="Arial" charset="0"/>
                <a:ea typeface="ＭＳ Ｐゴシック" charset="-128"/>
                <a:cs typeface="ＭＳ Ｐゴシック" charset="-128"/>
              </a:rPr>
              <a:pPr/>
              <a:t>29</a:t>
            </a:fld>
            <a:endParaRPr lang="en-US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16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60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dirty="0" smtClean="0"/>
              <a:t>Donor kidney is inserted into the patient’s body</a:t>
            </a:r>
          </a:p>
          <a:p>
            <a:r>
              <a:rPr lang="en-US" dirty="0" smtClean="0"/>
              <a:t>Blood vessels and ureters are attached to the patient’s already existing structures </a:t>
            </a:r>
          </a:p>
          <a:p>
            <a:r>
              <a:rPr lang="en-US" dirty="0" smtClean="0"/>
              <a:t>Recipients must take antirejection drugs for the rest of their lives</a:t>
            </a:r>
          </a:p>
          <a:p>
            <a:pPr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D7B8FBA-C13B-F94B-B4E6-F86AE6667DD9}" type="slidenum">
              <a:rPr lang="en-US" sz="1200"/>
              <a:pPr/>
              <a:t>30</a:t>
            </a:fld>
            <a:endParaRPr lang="en-US" sz="1200" dirty="0"/>
          </a:p>
        </p:txBody>
      </p:sp>
      <p:sp>
        <p:nvSpPr>
          <p:cNvPr id="222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222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91C512F-6E0F-6A47-8903-59ABC005097C}" type="slidenum">
              <a:rPr lang="en-US" sz="1200"/>
              <a:pPr/>
              <a:t>31</a:t>
            </a:fld>
            <a:endParaRPr lang="en-US" sz="1200" dirty="0"/>
          </a:p>
        </p:txBody>
      </p:sp>
      <p:sp>
        <p:nvSpPr>
          <p:cNvPr id="224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242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9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4" rIns="91430" bIns="45714" anchor="b">
            <a:prstTxWarp prst="textNoShape">
              <a:avLst/>
            </a:prstTxWarp>
          </a:bodyPr>
          <a:lstStyle/>
          <a:p>
            <a:pPr algn="r"/>
            <a:fld id="{6C74E368-C508-8049-9C4E-CBE6916470BE}" type="slidenum">
              <a:rPr lang="en-US" sz="1200">
                <a:ea typeface="Arial" charset="0"/>
                <a:cs typeface="Arial" charset="0"/>
              </a:rPr>
              <a:pPr algn="r"/>
              <a:t>5</a:t>
            </a:fld>
            <a:endParaRPr lang="en-US" sz="1200" dirty="0">
              <a:ea typeface="Arial" charset="0"/>
              <a:cs typeface="Arial" charset="0"/>
            </a:endParaRPr>
          </a:p>
        </p:txBody>
      </p:sp>
      <p:sp>
        <p:nvSpPr>
          <p:cNvPr id="637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795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0" tIns="45714" rIns="91430" bIns="45714">
            <a:prstTxWarp prst="textNoShape">
              <a:avLst/>
            </a:prstTxWarp>
          </a:bodyPr>
          <a:lstStyle/>
          <a:p>
            <a:r>
              <a:rPr lang="en-US" sz="3000" dirty="0" smtClean="0"/>
              <a:t>Urine</a:t>
            </a:r>
            <a:r>
              <a:rPr lang="en-US" sz="3000" baseline="0" dirty="0" smtClean="0"/>
              <a:t> c</a:t>
            </a:r>
            <a:r>
              <a:rPr lang="en-US" sz="3000" dirty="0" smtClean="0"/>
              <a:t>onsists of water, hydrogen ions, and uric acid</a:t>
            </a:r>
          </a:p>
          <a:p>
            <a:r>
              <a:rPr lang="en-US" sz="3000" dirty="0" smtClean="0"/>
              <a:t>Adult passes about 1,000–1,500 mL of urine daily</a:t>
            </a:r>
          </a:p>
          <a:p>
            <a:r>
              <a:rPr lang="en-US" sz="3000" dirty="0" smtClean="0"/>
              <a:t>Characteristics of normal urine</a:t>
            </a:r>
          </a:p>
          <a:p>
            <a:r>
              <a:rPr lang="en-US" sz="2600" dirty="0" smtClean="0"/>
              <a:t>Clear versus cloudy</a:t>
            </a:r>
          </a:p>
          <a:p>
            <a:pPr lvl="1"/>
            <a:endParaRPr lang="en-US" sz="2600" dirty="0" smtClean="0"/>
          </a:p>
          <a:p>
            <a:r>
              <a:rPr lang="en-US" dirty="0" smtClean="0"/>
              <a:t>Two muscular tubes that carry urine from the kidneys down to the urinary bladder </a:t>
            </a:r>
          </a:p>
          <a:p>
            <a:r>
              <a:rPr lang="en-US" dirty="0" smtClean="0"/>
              <a:t>Composed of three layers</a:t>
            </a:r>
          </a:p>
          <a:p>
            <a:pPr lvl="1"/>
            <a:r>
              <a:rPr lang="en-US" dirty="0" smtClean="0"/>
              <a:t>Inner mucous membrane</a:t>
            </a:r>
          </a:p>
          <a:p>
            <a:pPr lvl="1"/>
            <a:r>
              <a:rPr lang="en-US" dirty="0" smtClean="0"/>
              <a:t>Middle layer of smooth muscle</a:t>
            </a:r>
          </a:p>
          <a:p>
            <a:pPr lvl="1"/>
            <a:r>
              <a:rPr lang="en-US" dirty="0" smtClean="0"/>
              <a:t>Outer fibrous layer</a:t>
            </a:r>
          </a:p>
          <a:p>
            <a:r>
              <a:rPr lang="en-US" dirty="0" smtClean="0"/>
              <a:t>About 28–34 cm (10–12 in.) long and less than 1 mm to 1 cm (¼ inch) in diameter</a:t>
            </a:r>
          </a:p>
          <a:p>
            <a:pPr lvl="1"/>
            <a:endParaRPr lang="en-US" sz="2600" dirty="0" smtClean="0"/>
          </a:p>
          <a:p>
            <a:pPr lvl="1"/>
            <a:r>
              <a:rPr lang="en-US" sz="2600" dirty="0" smtClean="0"/>
              <a:t>Straw colored</a:t>
            </a:r>
          </a:p>
          <a:p>
            <a:pPr lvl="1"/>
            <a:r>
              <a:rPr lang="en-US" sz="2600" dirty="0" smtClean="0"/>
              <a:t>Specific gravity of 1.003–1.030</a:t>
            </a:r>
          </a:p>
          <a:p>
            <a:pPr lvl="1"/>
            <a:r>
              <a:rPr lang="en-US" sz="2600" dirty="0" smtClean="0"/>
              <a:t>Slightly acidic pH of about 6</a:t>
            </a:r>
          </a:p>
          <a:p>
            <a:r>
              <a:rPr lang="en-US" sz="2600" dirty="0" smtClean="0"/>
              <a:t>Specifications of normal urine vary with age</a:t>
            </a:r>
            <a:r>
              <a:rPr lang="en-US" sz="3000" dirty="0" smtClean="0"/>
              <a:t>Consists of four layers</a:t>
            </a:r>
          </a:p>
          <a:p>
            <a:pPr lvl="1"/>
            <a:r>
              <a:rPr lang="en-US" sz="2600" dirty="0" smtClean="0"/>
              <a:t>Inner layer of epithelium</a:t>
            </a:r>
          </a:p>
          <a:p>
            <a:pPr lvl="1"/>
            <a:r>
              <a:rPr lang="en-US" sz="2600" dirty="0" smtClean="0"/>
              <a:t>Layer of smooth muscle</a:t>
            </a:r>
          </a:p>
          <a:p>
            <a:pPr lvl="1"/>
            <a:r>
              <a:rPr lang="en-US" sz="2600" dirty="0" smtClean="0"/>
              <a:t>Layer of longitudinal muscle</a:t>
            </a:r>
          </a:p>
          <a:p>
            <a:pPr lvl="1"/>
            <a:r>
              <a:rPr lang="en-US" sz="2600" dirty="0" smtClean="0"/>
              <a:t>Outer fibrous layer</a:t>
            </a:r>
          </a:p>
          <a:p>
            <a:r>
              <a:rPr lang="en-US" sz="3000" dirty="0" smtClean="0"/>
              <a:t>Stretches to hold urine</a:t>
            </a:r>
          </a:p>
          <a:p>
            <a:r>
              <a:rPr lang="en-US" sz="3000" dirty="0" smtClean="0"/>
              <a:t>Urge to urinate typically occurs when the adult bladder holds 300–350 mL of urine</a:t>
            </a:r>
          </a:p>
          <a:p>
            <a:r>
              <a:rPr lang="en-US" sz="3000" dirty="0" smtClean="0"/>
              <a:t>Empties through the urethra and the urinary meatus</a:t>
            </a:r>
          </a:p>
          <a:p>
            <a:pPr lvl="1"/>
            <a:endParaRPr lang="en-US" sz="2600" dirty="0" smtClean="0"/>
          </a:p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B7F474D-ED57-1240-AFB0-D6BECB06A756}" type="slidenum">
              <a:rPr lang="en-US" sz="1200"/>
              <a:pPr/>
              <a:t>32</a:t>
            </a:fld>
            <a:endParaRPr lang="en-US" sz="1200" dirty="0"/>
          </a:p>
        </p:txBody>
      </p:sp>
      <p:sp>
        <p:nvSpPr>
          <p:cNvPr id="226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263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2C8BEAE-E6BB-9147-B702-0D27FC1671F3}" type="slidenum">
              <a:rPr lang="en-US" sz="1200"/>
              <a:pPr/>
              <a:t>33</a:t>
            </a:fld>
            <a:endParaRPr lang="en-US" sz="1200" dirty="0"/>
          </a:p>
        </p:txBody>
      </p:sp>
      <p:sp>
        <p:nvSpPr>
          <p:cNvPr id="228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283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38EE735-B110-CA46-9D0D-8AB9324D2592}" type="slidenum">
              <a:rPr lang="en-US" sz="1200"/>
              <a:pPr/>
              <a:t>34</a:t>
            </a:fld>
            <a:endParaRPr lang="en-US" sz="1200" dirty="0"/>
          </a:p>
        </p:txBody>
      </p:sp>
      <p:sp>
        <p:nvSpPr>
          <p:cNvPr id="230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304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F07A9A2-8D24-534C-8AD1-D71A964A2776}" type="slidenum">
              <a:rPr lang="en-US" sz="1200"/>
              <a:pPr/>
              <a:t>35</a:t>
            </a:fld>
            <a:endParaRPr lang="en-US" sz="1200" dirty="0"/>
          </a:p>
        </p:txBody>
      </p:sp>
      <p:sp>
        <p:nvSpPr>
          <p:cNvPr id="232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324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14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4" rIns="91430" bIns="45714" anchor="b">
            <a:prstTxWarp prst="textNoShape">
              <a:avLst/>
            </a:prstTxWarp>
          </a:bodyPr>
          <a:lstStyle/>
          <a:p>
            <a:pPr algn="r"/>
            <a:fld id="{2CD69F7B-C083-D14E-BCCA-3874A36120D0}" type="slidenum">
              <a:rPr lang="en-US" sz="1200">
                <a:ea typeface="Arial" charset="0"/>
                <a:cs typeface="Arial" charset="0"/>
              </a:rPr>
              <a:pPr algn="r"/>
              <a:t>6</a:t>
            </a:fld>
            <a:endParaRPr lang="en-US" sz="1200" dirty="0">
              <a:ea typeface="Arial" charset="0"/>
              <a:cs typeface="Arial" charset="0"/>
            </a:endParaRPr>
          </a:p>
        </p:txBody>
      </p:sp>
      <p:sp>
        <p:nvSpPr>
          <p:cNvPr id="64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614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0" tIns="45714" rIns="91430" bIns="45714">
            <a:prstTxWarp prst="textNoShape">
              <a:avLst/>
            </a:prstTxWarp>
          </a:bodyPr>
          <a:lstStyle/>
          <a:p>
            <a:r>
              <a:rPr lang="en-US" dirty="0" smtClean="0"/>
              <a:t>Bean-shaped organs</a:t>
            </a:r>
          </a:p>
          <a:p>
            <a:r>
              <a:rPr lang="en-US" dirty="0" smtClean="0"/>
              <a:t>Located at the posterior region of the abdominal cavity between the 12th thoracic and 3rd lumbar vertebrae</a:t>
            </a:r>
          </a:p>
          <a:p>
            <a:r>
              <a:rPr lang="en-US" dirty="0" smtClean="0"/>
              <a:t>Encased in three capsules for protection</a:t>
            </a:r>
          </a:p>
          <a:p>
            <a:pPr lvl="1"/>
            <a:r>
              <a:rPr lang="en-US" dirty="0" smtClean="0"/>
              <a:t>True capsule</a:t>
            </a:r>
          </a:p>
          <a:p>
            <a:pPr lvl="1"/>
            <a:r>
              <a:rPr lang="en-US" dirty="0" smtClean="0"/>
              <a:t>Perirenal fat</a:t>
            </a:r>
          </a:p>
          <a:p>
            <a:pPr lvl="1"/>
            <a:r>
              <a:rPr lang="en-US" dirty="0" smtClean="0"/>
              <a:t>Renal fascia</a:t>
            </a:r>
          </a:p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19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4" rIns="91430" bIns="45714" anchor="b">
            <a:prstTxWarp prst="textNoShape">
              <a:avLst/>
            </a:prstTxWarp>
          </a:bodyPr>
          <a:lstStyle/>
          <a:p>
            <a:pPr algn="r"/>
            <a:fld id="{3B495ABF-DAA8-BE4A-B701-2AEBE20961B2}" type="slidenum">
              <a:rPr lang="en-US" sz="1200">
                <a:ea typeface="Arial" charset="0"/>
                <a:cs typeface="Arial" charset="0"/>
              </a:rPr>
              <a:pPr algn="r"/>
              <a:t>7</a:t>
            </a:fld>
            <a:endParaRPr lang="en-US" sz="1200" dirty="0">
              <a:ea typeface="Arial" charset="0"/>
              <a:cs typeface="Arial" charset="0"/>
            </a:endParaRPr>
          </a:p>
        </p:txBody>
      </p:sp>
      <p:sp>
        <p:nvSpPr>
          <p:cNvPr id="64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819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0" tIns="45714" rIns="91430" bIns="45714">
            <a:prstTxWarp prst="textNoShape">
              <a:avLst/>
            </a:prstTxWarp>
          </a:bodyPr>
          <a:lstStyle/>
          <a:p>
            <a:pPr marL="344488" indent="-344488" eaLnBrk="1" hangingPunct="1">
              <a:lnSpc>
                <a:spcPct val="80000"/>
              </a:lnSpc>
              <a:tabLst>
                <a:tab pos="344488" algn="l"/>
                <a:tab pos="741363" algn="l"/>
              </a:tabLst>
            </a:pPr>
            <a:r>
              <a:rPr lang="en-US" b="1" dirty="0" smtClean="0">
                <a:solidFill>
                  <a:srgbClr val="000000"/>
                </a:solidFill>
                <a:latin typeface="Arial"/>
              </a:rPr>
              <a:t>Cortex</a:t>
            </a:r>
          </a:p>
          <a:p>
            <a:pPr marL="741363" lvl="1" indent="-277813" eaLnBrk="1" hangingPunct="1">
              <a:lnSpc>
                <a:spcPct val="80000"/>
              </a:lnSpc>
              <a:tabLst>
                <a:tab pos="344488" algn="l"/>
                <a:tab pos="741363" algn="l"/>
              </a:tabLst>
            </a:pPr>
            <a:r>
              <a:rPr lang="en-US" dirty="0" smtClean="0">
                <a:solidFill>
                  <a:srgbClr val="000000"/>
                </a:solidFill>
                <a:latin typeface="Arial"/>
              </a:rPr>
              <a:t>Outer portion</a:t>
            </a:r>
          </a:p>
          <a:p>
            <a:pPr marL="344488" indent="-344488" eaLnBrk="1" hangingPunct="1">
              <a:lnSpc>
                <a:spcPct val="80000"/>
              </a:lnSpc>
              <a:tabLst>
                <a:tab pos="344488" algn="l"/>
                <a:tab pos="741363" algn="l"/>
              </a:tabLst>
            </a:pPr>
            <a:r>
              <a:rPr lang="en-US" b="1" dirty="0" smtClean="0">
                <a:solidFill>
                  <a:srgbClr val="000000"/>
                </a:solidFill>
                <a:latin typeface="Arial"/>
              </a:rPr>
              <a:t>Medulla</a:t>
            </a:r>
          </a:p>
          <a:p>
            <a:pPr marL="741363" lvl="1" indent="-277813" eaLnBrk="1" hangingPunct="1">
              <a:lnSpc>
                <a:spcPct val="80000"/>
              </a:lnSpc>
              <a:tabLst>
                <a:tab pos="344488" algn="l"/>
                <a:tab pos="741363" algn="l"/>
              </a:tabLst>
            </a:pPr>
            <a:r>
              <a:rPr lang="en-US" dirty="0" smtClean="0">
                <a:solidFill>
                  <a:srgbClr val="000000"/>
                </a:solidFill>
                <a:latin typeface="Arial"/>
              </a:rPr>
              <a:t>Inner portion</a:t>
            </a:r>
          </a:p>
          <a:p>
            <a:pPr marL="344488" indent="-344488" eaLnBrk="1" hangingPunct="1">
              <a:lnSpc>
                <a:spcPct val="80000"/>
              </a:lnSpc>
              <a:tabLst>
                <a:tab pos="344488" algn="l"/>
                <a:tab pos="741363" algn="l"/>
              </a:tabLst>
            </a:pPr>
            <a:r>
              <a:rPr lang="en-US" b="1" dirty="0" smtClean="0">
                <a:solidFill>
                  <a:srgbClr val="000000"/>
                </a:solidFill>
                <a:latin typeface="Arial"/>
              </a:rPr>
              <a:t>Pyramids</a:t>
            </a:r>
          </a:p>
          <a:p>
            <a:pPr marL="741363" lvl="1" indent="-277813" eaLnBrk="1" hangingPunct="1">
              <a:lnSpc>
                <a:spcPct val="80000"/>
              </a:lnSpc>
              <a:tabLst>
                <a:tab pos="344488" algn="l"/>
                <a:tab pos="741363" algn="l"/>
              </a:tabLst>
            </a:pPr>
            <a:r>
              <a:rPr lang="en-US" dirty="0" smtClean="0">
                <a:solidFill>
                  <a:srgbClr val="000000"/>
                </a:solidFill>
                <a:latin typeface="Arial"/>
              </a:rPr>
              <a:t>Triangular shaped structures in medulla</a:t>
            </a:r>
          </a:p>
          <a:p>
            <a:pPr marL="344488" indent="-344488" eaLnBrk="1" hangingPunct="1">
              <a:lnSpc>
                <a:spcPct val="80000"/>
              </a:lnSpc>
              <a:tabLst>
                <a:tab pos="344488" algn="l"/>
                <a:tab pos="741363" algn="l"/>
              </a:tabLst>
            </a:pPr>
            <a:r>
              <a:rPr lang="en-US" b="1" dirty="0" smtClean="0">
                <a:solidFill>
                  <a:srgbClr val="000000"/>
                </a:solidFill>
                <a:latin typeface="Arial"/>
              </a:rPr>
              <a:t>Papilla</a:t>
            </a:r>
          </a:p>
          <a:p>
            <a:pPr marL="741363" lvl="1" indent="-277813" eaLnBrk="1" hangingPunct="1">
              <a:lnSpc>
                <a:spcPct val="80000"/>
              </a:lnSpc>
              <a:tabLst>
                <a:tab pos="344488" algn="l"/>
                <a:tab pos="741363" algn="l"/>
              </a:tabLst>
            </a:pPr>
            <a:r>
              <a:rPr lang="en-US" dirty="0" smtClean="0">
                <a:solidFill>
                  <a:srgbClr val="000000"/>
                </a:solidFill>
                <a:latin typeface="Arial"/>
              </a:rPr>
              <a:t>Tip of each renal pyramid</a:t>
            </a:r>
          </a:p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03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4" rIns="91430" bIns="45714" anchor="b">
            <a:prstTxWarp prst="textNoShape">
              <a:avLst/>
            </a:prstTxWarp>
          </a:bodyPr>
          <a:lstStyle/>
          <a:p>
            <a:pPr algn="r"/>
            <a:fld id="{C1ED666A-1E3E-6F47-B590-32977E5A1135}" type="slidenum">
              <a:rPr lang="en-US" sz="1200">
                <a:ea typeface="Arial" charset="0"/>
                <a:cs typeface="Arial" charset="0"/>
              </a:rPr>
              <a:pPr algn="r"/>
              <a:t>8</a:t>
            </a:fld>
            <a:endParaRPr lang="en-US" sz="1200" dirty="0">
              <a:ea typeface="Arial" charset="0"/>
              <a:cs typeface="Arial" charset="0"/>
            </a:endParaRPr>
          </a:p>
        </p:txBody>
      </p:sp>
      <p:sp>
        <p:nvSpPr>
          <p:cNvPr id="68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403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0" tIns="45714" rIns="91430" bIns="45714">
            <a:prstTxWarp prst="textNoShape">
              <a:avLst/>
            </a:prstTxWarp>
          </a:bodyPr>
          <a:lstStyle/>
          <a:p>
            <a:r>
              <a:rPr lang="en-US" sz="1200" dirty="0" smtClean="0"/>
              <a:t>Functional unit of the kidney</a:t>
            </a:r>
          </a:p>
          <a:p>
            <a:r>
              <a:rPr lang="en-US" sz="1200" dirty="0" smtClean="0"/>
              <a:t>Each kidney contains more than one million nephrons</a:t>
            </a:r>
          </a:p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929F5A7-B774-4043-870E-182A3FAFBC60}" type="slidenum">
              <a:rPr lang="en-US">
                <a:latin typeface="Arial" charset="0"/>
                <a:ea typeface="ＭＳ Ｐゴシック" charset="-128"/>
                <a:cs typeface="ＭＳ Ｐゴシック" charset="-128"/>
              </a:rPr>
              <a:pPr/>
              <a:t>9</a:t>
            </a:fld>
            <a:endParaRPr lang="en-US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EBDF11E-44CB-D644-A498-481CDF5678BF}" type="slidenum">
              <a:rPr lang="en-US">
                <a:latin typeface="Arial" charset="0"/>
                <a:ea typeface="ＭＳ Ｐゴシック" charset="-128"/>
                <a:cs typeface="ＭＳ Ｐゴシック" charset="-128"/>
              </a:rPr>
              <a:pPr/>
              <a:t>10</a:t>
            </a:fld>
            <a:endParaRPr lang="en-US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sz="3000" dirty="0" smtClean="0"/>
              <a:t>M</a:t>
            </a:r>
            <a:r>
              <a:rPr lang="en-AU" sz="3000" dirty="0" smtClean="0"/>
              <a:t>usculomembranous tube extending from the bladder to the </a:t>
            </a:r>
            <a:r>
              <a:rPr lang="en-US" sz="3000" dirty="0" smtClean="0"/>
              <a:t>urinary meatus</a:t>
            </a:r>
            <a:r>
              <a:rPr lang="en-AU" sz="3000" dirty="0" smtClean="0"/>
              <a:t>, the external opening of the urinary system</a:t>
            </a:r>
            <a:endParaRPr lang="en-US" sz="3000" dirty="0" smtClean="0"/>
          </a:p>
          <a:p>
            <a:r>
              <a:rPr lang="en-AU" sz="3000" dirty="0" smtClean="0"/>
              <a:t>In males, the urethra is approximately 20 cm long and transports both urine and semen  </a:t>
            </a:r>
            <a:endParaRPr lang="en-US" sz="3000" dirty="0" smtClean="0"/>
          </a:p>
          <a:p>
            <a:r>
              <a:rPr lang="en-AU" sz="3000" dirty="0" smtClean="0"/>
              <a:t>The male urethra has three sections:</a:t>
            </a:r>
            <a:endParaRPr lang="en-US" sz="3000" dirty="0" smtClean="0"/>
          </a:p>
          <a:p>
            <a:pPr lvl="1"/>
            <a:r>
              <a:rPr lang="en-AU" sz="2600" dirty="0" smtClean="0"/>
              <a:t>Prostatic</a:t>
            </a:r>
            <a:endParaRPr lang="en-US" sz="2600" dirty="0" smtClean="0"/>
          </a:p>
          <a:p>
            <a:pPr lvl="1"/>
            <a:r>
              <a:rPr lang="en-AU" sz="2600" dirty="0" smtClean="0"/>
              <a:t>Membranous</a:t>
            </a:r>
            <a:endParaRPr lang="en-US" sz="2600" dirty="0" smtClean="0"/>
          </a:p>
          <a:p>
            <a:pPr lvl="1"/>
            <a:r>
              <a:rPr lang="en-AU" sz="2600" dirty="0" smtClean="0"/>
              <a:t>Penile</a:t>
            </a:r>
            <a:endParaRPr lang="en-US" sz="2600" dirty="0" smtClean="0"/>
          </a:p>
          <a:p>
            <a:pPr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2AD2854-5732-2F4E-9F2B-DEB760408326}" type="slidenum">
              <a:rPr lang="en-US">
                <a:latin typeface="Arial" charset="0"/>
                <a:ea typeface="ＭＳ Ｐゴシック" charset="-128"/>
                <a:cs typeface="ＭＳ Ｐゴシック" charset="-128"/>
              </a:rPr>
              <a:pPr/>
              <a:t>11</a:t>
            </a:fld>
            <a:endParaRPr lang="en-US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AU" dirty="0" smtClean="0"/>
              <a:t>In females, the urethra is approximately 3 cm long and transports only urine</a:t>
            </a:r>
            <a:endParaRPr lang="en-US" dirty="0" smtClean="0"/>
          </a:p>
          <a:p>
            <a:r>
              <a:rPr lang="en-AU" dirty="0" smtClean="0"/>
              <a:t>Its external opening is situated between the clitoris and the opening of the vagina</a:t>
            </a:r>
            <a:endParaRPr lang="en-US" dirty="0" smtClean="0"/>
          </a:p>
          <a:p>
            <a:pPr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248400"/>
            <a:ext cx="9144000" cy="609600"/>
          </a:xfrm>
          <a:prstGeom prst="rect">
            <a:avLst/>
          </a:prstGeom>
          <a:solidFill>
            <a:srgbClr val="2C0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2C065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10679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DAF-7C03-466C-890B-87C8B31A211D}" type="datetimeFigureOut">
              <a:rPr lang="en-US" smtClean="0"/>
              <a:pPr/>
              <a:t>4/15/2014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2A7C2-A46B-4895-8951-8E2F5DA8961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kaplan-main-logo-new(1)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40480" y="6408830"/>
            <a:ext cx="1328842" cy="3161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rgbClr val="2C0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DAF-7C03-466C-890B-87C8B31A211D}" type="datetimeFigureOut">
              <a:rPr lang="en-US" smtClean="0"/>
              <a:pPr/>
              <a:t>4/15/2014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2A7C2-A46B-4895-8951-8E2F5DA896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DAF-7C03-466C-890B-87C8B31A211D}" type="datetimeFigureOut">
              <a:rPr lang="en-US" smtClean="0"/>
              <a:pPr/>
              <a:t>4/15/2014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2A7C2-A46B-4895-8951-8E2F5DA896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" y="0"/>
            <a:ext cx="9140825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" y="0"/>
            <a:ext cx="9140825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" y="0"/>
            <a:ext cx="9140825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rgbClr val="2C0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DAF-7C03-466C-890B-87C8B31A211D}" type="datetimeFigureOut">
              <a:rPr lang="en-US" smtClean="0"/>
              <a:pPr/>
              <a:t>4/15/2014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2A7C2-A46B-4895-8951-8E2F5DA896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DAF-7C03-466C-890B-87C8B31A211D}" type="datetimeFigureOut">
              <a:rPr lang="en-US" smtClean="0"/>
              <a:pPr/>
              <a:t>4/15/2014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2A7C2-A46B-4895-8951-8E2F5DA896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rgbClr val="2C0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DAF-7C03-466C-890B-87C8B31A211D}" type="datetimeFigureOut">
              <a:rPr lang="en-US" smtClean="0"/>
              <a:pPr/>
              <a:t>4/15/2014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2A7C2-A46B-4895-8951-8E2F5DA896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rgbClr val="2C0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DAF-7C03-466C-890B-87C8B31A211D}" type="datetimeFigureOut">
              <a:rPr lang="en-US" smtClean="0"/>
              <a:pPr/>
              <a:t>4/15/2014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2A7C2-A46B-4895-8951-8E2F5DA896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rgbClr val="2C0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DAF-7C03-466C-890B-87C8B31A211D}" type="datetimeFigureOut">
              <a:rPr lang="en-US" smtClean="0"/>
              <a:pPr/>
              <a:t>4/15/2014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2A7C2-A46B-4895-8951-8E2F5DA896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rgbClr val="2C0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DAF-7C03-466C-890B-87C8B31A211D}" type="datetimeFigureOut">
              <a:rPr lang="en-US" smtClean="0"/>
              <a:pPr/>
              <a:t>4/15/2014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2A7C2-A46B-4895-8951-8E2F5DA896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rgbClr val="2C0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DAF-7C03-466C-890B-87C8B31A211D}" type="datetimeFigureOut">
              <a:rPr lang="en-US" smtClean="0"/>
              <a:pPr/>
              <a:t>4/15/2014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2A7C2-A46B-4895-8951-8E2F5DA896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rgbClr val="2C0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DAF-7C03-466C-890B-87C8B31A211D}" type="datetimeFigureOut">
              <a:rPr lang="en-US" smtClean="0"/>
              <a:pPr/>
              <a:t>4/15/2014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2A7C2-A46B-4895-8951-8E2F5DA896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">
              <a:schemeClr val="bg1">
                <a:tint val="80000"/>
                <a:satMod val="300000"/>
              </a:schemeClr>
            </a:gs>
            <a:gs pos="35000">
              <a:srgbClr val="EBEBEB"/>
            </a:gs>
            <a:gs pos="79000">
              <a:srgbClr val="C3C3C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37DAF-7C03-466C-890B-87C8B31A211D}" type="datetimeFigureOut">
              <a:rPr lang="en-US" smtClean="0"/>
              <a:pPr/>
              <a:t>4/15/2014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2A7C2-A46B-4895-8951-8E2F5DA896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63" r:id="rId13"/>
    <p:sldLayoutId id="214748366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mediaplayer.pearsoncmg.com/media_quicktime_ph_audio__/ph/chet/healthsci_audio_library_mp3/a/acutetubularnecrosis_atn.mp3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ediaplayer.pearsoncmg.com/media_quicktime_ph_audio__/ph/chet/healthsci_audio_library_mp3/h/hydronephrosis.mp3" TargetMode="External"/><Relationship Id="rId5" Type="http://schemas.openxmlformats.org/officeDocument/2006/relationships/hyperlink" Target="http://mediaplayer.pearsoncmg.com/media_quicktime_ph_audio__/ph/chet/healthsci_audio_library_mp3/g/glomerulonephritis.mp3" TargetMode="External"/><Relationship Id="rId4" Type="http://schemas.openxmlformats.org/officeDocument/2006/relationships/hyperlink" Target="http://mediaplayer.pearsoncmg.com/media_quicktime_ph_audio__/ph/chet/healthsci_audio_library_mp3/d/diabeticnephropathy.mp3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mediaplayer.pearsoncmg.com/media_quicktime_ph_audio__/ph/chet/healthsci_audio_library_mp3/n/nephroticsyndrome_ns.mp3" TargetMode="External"/><Relationship Id="rId3" Type="http://schemas.openxmlformats.org/officeDocument/2006/relationships/hyperlink" Target="http://mediaplayer.pearsoncmg.com/media_quicktime_ph_audio__/ph/chet/healthsci_audio_library_mp3/n/nephritis.mp3" TargetMode="External"/><Relationship Id="rId7" Type="http://schemas.openxmlformats.org/officeDocument/2006/relationships/hyperlink" Target="http://mediaplayer.pearsoncmg.com/media_quicktime_ph_audio__/ph/chet/healthsci_audio_library_mp3/n/nephroptosis.mp3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ediaplayer.pearsoncmg.com/media_quicktime_ph_audio__/ph/chet/healthsci_audio_library_mp3/n/nephropathy.mp3" TargetMode="External"/><Relationship Id="rId5" Type="http://schemas.openxmlformats.org/officeDocument/2006/relationships/hyperlink" Target="http://mediaplayer.pearsoncmg.com/media_quicktime_ph_audio__/ph/chet/healthsci_audio_library_mp3/n/nephroma.mp3" TargetMode="External"/><Relationship Id="rId10" Type="http://schemas.openxmlformats.org/officeDocument/2006/relationships/hyperlink" Target="http://mediaplayer.pearsoncmg.com/media_quicktime_ph_audio__/ph/chet/healthsci_audio_library_mp3/p/pyelitis.mp3" TargetMode="External"/><Relationship Id="rId4" Type="http://schemas.openxmlformats.org/officeDocument/2006/relationships/hyperlink" Target="http://mediaplayer.pearsoncmg.com/media_quicktime_ph_audio__/ph/chet/healthsci_audio_library_mp3/n/nephrolithiasis.mp3" TargetMode="External"/><Relationship Id="rId9" Type="http://schemas.openxmlformats.org/officeDocument/2006/relationships/hyperlink" Target="http://mediaplayer.pearsoncmg.com/media_quicktime_ph_audio__/ph/chet/healthsci_audio_library_mp3/p/polycystickidneys.mp3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mediaplayer.pearsoncmg.com/media_quicktime_ph_audio__/ph/chet/healthsci_audio_library_mp3/p/pyelonephritis.mp3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ediaplayer.pearsoncmg.com/media_quicktime_ph_audio__/ph/chet/healthsci_audio_library_mp3/w/wilmstumor.mp3" TargetMode="External"/><Relationship Id="rId5" Type="http://schemas.openxmlformats.org/officeDocument/2006/relationships/hyperlink" Target="http://mediaplayer.pearsoncmg.com/media_quicktime_ph_audio__/ph/chet/healthsci_audio_library_mp3/r/renalfailure.mp3" TargetMode="External"/><Relationship Id="rId4" Type="http://schemas.openxmlformats.org/officeDocument/2006/relationships/hyperlink" Target="http://mediaplayer.pearsoncmg.com/media_quicktime_ph_audio__/ph/chet/healthsci_audio_library_mp3/r/renalcellcarcinoma.mp3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mediaplayer.pearsoncmg.com/media_quicktime_ph_audio__/ph/chet/healthsci_audio_library_mp3/b/bladdercancer.mp3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ediaplayer.pearsoncmg.com/media_quicktime_ph_audio__/ph/chet/healthsci_audio_library_mp3/c/cystocele.mp3" TargetMode="External"/><Relationship Id="rId5" Type="http://schemas.openxmlformats.org/officeDocument/2006/relationships/hyperlink" Target="http://mediaplayer.pearsoncmg.com/media_quicktime_ph_audio__/ph/chet/healthsci_audio_library_mp3/c/cystitis.mp3" TargetMode="External"/><Relationship Id="rId4" Type="http://schemas.openxmlformats.org/officeDocument/2006/relationships/hyperlink" Target="http://mediaplayer.pearsoncmg.com/media_quicktime_ph_audio__/ph/chet/healthsci_audio_library_mp3/b/bladderneckobstruction.mp3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mediaplayer.pearsoncmg.com/media_quicktime_ph_audio__/ph/chet/healthsci_audio_library_mp3/i/interstitialcystitis.mp3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mediaplayer.pearsoncmg.com/media_quicktime_ph_audio__/ph/chet/healthsci_audio_library_mp3/u/urinarytractinfection.mp3" TargetMode="External"/><Relationship Id="rId4" Type="http://schemas.openxmlformats.org/officeDocument/2006/relationships/hyperlink" Target="http://mediaplayer.pearsoncmg.com/media_quicktime_ph_audio__/ph/chet/healthsci_audio_library_mp3/n/neurogenicbladder.mp3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mediaplayer.pearsoncmg.com/media_quicktime_ph_audio__/ph/chet/healthsci_audio_library_mp3/n/nephrology.mp3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mediaplayer.pearsoncmg.com/media_quicktime_ph_audio__/ph/chet/healthsci_audio_library_mp3/u/urology.mp3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mediaplayer.pearsoncmg.com/media_quicktime_ph_audio__/ph/chet/healthsci_audio_library_mp3/b/bloodureanitrogen.mp3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mediaplayer.pearsoncmg.com/media_quicktime_ph_audio__/ph/chet/healthsci_audio_library_mp3/c/creatinineclearance.mp3" TargetMode="External"/><Relationship Id="rId4" Type="http://schemas.openxmlformats.org/officeDocument/2006/relationships/hyperlink" Target="http://mediaplayer.pearsoncmg.com/media_quicktime_ph_audio__/ph/chet/healthsci_audio_library_mp3/c/cleancatchspecimen_cc.mp3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mediaplayer.pearsoncmg.com/media_quicktime_ph_audio__/ph/chet/healthsci_audio_library_mp3/u/urinalysis.mp3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mediaplayer.pearsoncmg.com/media_quicktime_ph_audio__/ph/chet/healthsci_audio_library_mp3/u/urinometer.mp3" TargetMode="External"/><Relationship Id="rId4" Type="http://schemas.openxmlformats.org/officeDocument/2006/relationships/hyperlink" Target="http://mediaplayer.pearsoncmg.com/media_quicktime_ph_audio__/ph/chet/healthsci_audio_library_mp3/u/urinecultureandsensitivity.mp3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mediaplayer.pearsoncmg.com/media_quicktime_ph_audio__/ph/chet/healthsci_audio_library_mp3/c/cystogram.mp3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ediaplayer.pearsoncmg.com/media_quicktime_ph_audio__/ph/chet/healthsci_audio_library_mp3/i/intravenouspyelography.mp3" TargetMode="External"/><Relationship Id="rId5" Type="http://schemas.openxmlformats.org/officeDocument/2006/relationships/hyperlink" Target="http://mediaplayer.pearsoncmg.com/media_quicktime_ph_audio__/ph/chet/healthsci_audio_library_mp3/e/excretoryurography.mp3" TargetMode="External"/><Relationship Id="rId4" Type="http://schemas.openxmlformats.org/officeDocument/2006/relationships/hyperlink" Target="http://mediaplayer.pearsoncmg.com/media_quicktime_ph_audio__/ph/chet/healthsci_audio_library_mp3/c/cystography.mp3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mediaplayer.pearsoncmg.com/media_quicktime_ph_audio__/ph/chet/healthsci_audio_library_mp3/k/kidneysuretersbladder.mp3" TargetMode="External"/><Relationship Id="rId7" Type="http://schemas.openxmlformats.org/officeDocument/2006/relationships/hyperlink" Target="http://mediaplayer.pearsoncmg.com/media_quicktime_ph_audio__/ph/chet/healthsci_audio_library_mp3/v/voidingcystourethrography.mp3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ediaplayer.pearsoncmg.com/media_quicktime_ph_audio__/ph/chet/healthsci_audio_library_mp3/r/retrogradepyelogram.mp3" TargetMode="External"/><Relationship Id="rId5" Type="http://schemas.openxmlformats.org/officeDocument/2006/relationships/hyperlink" Target="http://mediaplayer.pearsoncmg.com/media_quicktime_ph_audio__/ph/chet/healthsci_audio_library_mp3/p/pyelogram.mp3" TargetMode="External"/><Relationship Id="rId4" Type="http://schemas.openxmlformats.org/officeDocument/2006/relationships/hyperlink" Target="http://mediaplayer.pearsoncmg.com/media_quicktime_ph_audio__/ph/chet/healthsci_audio_library_mp3/n/nephrogram.mp3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mediaplayer.pearsoncmg.com/media_quicktime_ph_audio__/ph/chet/healthsci_audio_library_mp3/c/cystoscope.mp3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mediaplayer.pearsoncmg.com/media_quicktime_ph_audio__/ph/chet/healthsci_audio_library_mp3/u/urethroscope.mp3" TargetMode="External"/><Relationship Id="rId4" Type="http://schemas.openxmlformats.org/officeDocument/2006/relationships/hyperlink" Target="http://mediaplayer.pearsoncmg.com/media_quicktime_ph_audio__/ph/chet/healthsci_audio_library_mp3/c/cystoscopy.mp3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mediaplayer.pearsoncmg.com/media_quicktime_ph_audio__/ph/chet/healthsci_audio_library_mp3/c/catheter.mp3" TargetMode="External"/><Relationship Id="rId7" Type="http://schemas.openxmlformats.org/officeDocument/2006/relationships/hyperlink" Target="http://mediaplayer.pearsoncmg.com/media_quicktime_ph_audio__/ph/chet/healthsci_audio_library_mp3/p/peritonealdialysis.mp3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ediaplayer.pearsoncmg.com/media_quicktime_ph_audio__/ph/chet/healthsci_audio_library_mp3/h/hemodialysis.mp3" TargetMode="External"/><Relationship Id="rId5" Type="http://schemas.openxmlformats.org/officeDocument/2006/relationships/hyperlink" Target="http://mediaplayer.pearsoncmg.com/media_quicktime_ph_audio__/ph/chet/healthsci_audio_library_mp3/e/extracorporealshockwavelithotripsy_eswl.mp3" TargetMode="External"/><Relationship Id="rId4" Type="http://schemas.openxmlformats.org/officeDocument/2006/relationships/hyperlink" Target="http://mediaplayer.pearsoncmg.com/media_quicktime_ph_audio__/ph/chet/healthsci_audio_library_mp3/c/catheterization.mp3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mediaplayer.pearsoncmg.com/media_quicktime_ph_audio__/ph/chet/healthsci_audio_library_mp3/l/lithotomy.mp3" TargetMode="External"/><Relationship Id="rId3" Type="http://schemas.openxmlformats.org/officeDocument/2006/relationships/hyperlink" Target="http://mediaplayer.pearsoncmg.com/media_quicktime_ph_audio__/ph/chet/healthsci_audio_library_mp3/c/cystectomy.mp3" TargetMode="External"/><Relationship Id="rId7" Type="http://schemas.openxmlformats.org/officeDocument/2006/relationships/hyperlink" Target="http://mediaplayer.pearsoncmg.com/media_quicktime_ph_audio__/ph/chet/healthsci_audio_library_mp3/c/cystotomy.mp3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ediaplayer.pearsoncmg.com/media_quicktime_ph_audio__/ph/chet/healthsci_audio_library_mp3/c/cystostomy.mp3" TargetMode="External"/><Relationship Id="rId5" Type="http://schemas.openxmlformats.org/officeDocument/2006/relationships/hyperlink" Target="http://mediaplayer.pearsoncmg.com/media_quicktime_ph_audio__/ph/chet/healthsci_audio_library_mp3/c/cystoplasty.mp3" TargetMode="External"/><Relationship Id="rId10" Type="http://schemas.openxmlformats.org/officeDocument/2006/relationships/hyperlink" Target="http://mediaplayer.pearsoncmg.com/media_quicktime_ph_audio__/ph/chet/healthsci_audio_library_mp3/m/meatotomy.mp3" TargetMode="External"/><Relationship Id="rId4" Type="http://schemas.openxmlformats.org/officeDocument/2006/relationships/hyperlink" Target="http://mediaplayer.pearsoncmg.com/media_quicktime_ph_audio__/ph/chet/healthsci_audio_library_mp3/c/cystopexy.mp3" TargetMode="External"/><Relationship Id="rId9" Type="http://schemas.openxmlformats.org/officeDocument/2006/relationships/hyperlink" Target="http://mediaplayer.pearsoncmg.com/media_quicktime_ph_audio__/ph/chet/healthsci_audio_library_mp3/l/lithotripsy.mp3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://mediaplayer.pearsoncmg.com/media_quicktime_ph_audio__/ph/chet/healthsci_audio_library_mp3/p/pyeloplasty.mp3" TargetMode="External"/><Relationship Id="rId3" Type="http://schemas.openxmlformats.org/officeDocument/2006/relationships/hyperlink" Target="http://mediaplayer.pearsoncmg.com/media_quicktime_ph_audio__/ph/chet/healthsci_audio_library_mp3/n/nephrectomy.mp3" TargetMode="External"/><Relationship Id="rId7" Type="http://schemas.openxmlformats.org/officeDocument/2006/relationships/hyperlink" Target="http://mediaplayer.pearsoncmg.com/media_quicktime_ph_audio__/ph/chet/healthsci_audio_library_mp3/n/nephrotomy.mp3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ediaplayer.pearsoncmg.com/media_quicktime_ph_audio__/ph/chet/healthsci_audio_library_mp3/n/nephrostomy.mp3" TargetMode="External"/><Relationship Id="rId5" Type="http://schemas.openxmlformats.org/officeDocument/2006/relationships/hyperlink" Target="http://mediaplayer.pearsoncmg.com/media_quicktime_ph_audio__/ph/chet/healthsci_audio_library_mp3/n/nephropexy.mp3" TargetMode="External"/><Relationship Id="rId4" Type="http://schemas.openxmlformats.org/officeDocument/2006/relationships/hyperlink" Target="http://mediaplayer.pearsoncmg.com/media_quicktime_ph_audio__/ph/chet/healthsci_audio_library_mp3/n/nephrolithotomy.mp3" TargetMode="External"/><Relationship Id="rId9" Type="http://schemas.openxmlformats.org/officeDocument/2006/relationships/hyperlink" Target="http://mediaplayer.pearsoncmg.com/media_quicktime_ph_audio__/ph/chet/healthsci_audio_library_mp3/r/renaltransplant.mp3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mediaplayer.pearsoncmg.com/media_quicktime_ph_audio__/ph/chet/healthsci_audio_library_mp3/a/antibiotic.mp3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mediaplayer.pearsoncmg.com/media_quicktime_ph_audio__/ph/chet/healthsci_audio_library_mp3/d/diuretics.mp3" TargetMode="External"/><Relationship Id="rId4" Type="http://schemas.openxmlformats.org/officeDocument/2006/relationships/hyperlink" Target="http://mediaplayer.pearsoncmg.com/media_quicktime_ph_audio__/ph/chet/healthsci_audio_library_mp3/a/antispasmodic.mp3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Unit 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Urinary System</a:t>
            </a:r>
          </a:p>
          <a:p>
            <a:endParaRPr lang="en-US" sz="2700" b="1" dirty="0" smtClean="0"/>
          </a:p>
          <a:p>
            <a:endParaRPr lang="en-US" b="1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370751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itle 4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dirty="0" smtClean="0">
                <a:latin typeface="Arial"/>
                <a:cs typeface="Arial"/>
              </a:rPr>
              <a:t>The Male Urethra</a:t>
            </a:r>
            <a:endParaRPr lang="en-US" dirty="0">
              <a:latin typeface="Arial"/>
              <a:cs typeface="Arial"/>
            </a:endParaRPr>
          </a:p>
        </p:txBody>
      </p:sp>
      <p:pic>
        <p:nvPicPr>
          <p:cNvPr id="100355" name="Picture 7" descr="fig09_06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997824"/>
            <a:ext cx="8229600" cy="378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itle 5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dirty="0" smtClean="0">
                <a:latin typeface="Arial"/>
              </a:rPr>
              <a:t> The Female Urethra</a:t>
            </a:r>
            <a:endParaRPr lang="en-US" dirty="0">
              <a:latin typeface="Arial"/>
            </a:endParaRPr>
          </a:p>
        </p:txBody>
      </p:sp>
      <p:pic>
        <p:nvPicPr>
          <p:cNvPr id="102403" name="Picture 8" descr="fig09_06b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185189"/>
            <a:ext cx="8229600" cy="422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</a:rPr>
              <a:t>Renal Tubules</a:t>
            </a:r>
          </a:p>
        </p:txBody>
      </p:sp>
      <p:pic>
        <p:nvPicPr>
          <p:cNvPr id="69635" name="Picture 6" descr="Fig09-0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l="-4881" r="-4881"/>
          <a:stretch>
            <a:fillRect/>
          </a:stretch>
        </p:blipFill>
        <p:spPr/>
      </p:pic>
      <p:sp>
        <p:nvSpPr>
          <p:cNvPr id="69636" name="Rectangle 3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>
                <a:latin typeface="Arial"/>
              </a:rPr>
              <a:t>Filtrate flows through renal tubules to complete urine production process</a:t>
            </a: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/>
                <a:ea typeface="ＭＳ Ｐゴシック" charset="0"/>
                <a:cs typeface="ＭＳ Ｐゴシック" charset="0"/>
              </a:rPr>
              <a:t>Kidney Pathology</a:t>
            </a:r>
          </a:p>
        </p:txBody>
      </p:sp>
      <p:graphicFrame>
        <p:nvGraphicFramePr>
          <p:cNvPr id="336899" name="Group 3"/>
          <p:cNvGraphicFramePr>
            <a:graphicFrameLocks noGrp="1"/>
          </p:cNvGraphicFramePr>
          <p:nvPr>
            <p:ph idx="1"/>
          </p:nvPr>
        </p:nvGraphicFramePr>
        <p:xfrm>
          <a:off x="457200" y="2209800"/>
          <a:ext cx="8229600" cy="3382963"/>
        </p:xfrm>
        <a:graphic>
          <a:graphicData uri="http://schemas.openxmlformats.org/drawingml/2006/table">
            <a:tbl>
              <a:tblPr/>
              <a:tblGrid>
                <a:gridCol w="2820988"/>
                <a:gridCol w="5408612"/>
              </a:tblGrid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  <a:hlinkClick r:id="rId3" tooltip="acute tubular necrosis (ATN)"/>
                        </a:rPr>
                        <a:t>acute tubular necrosis (ATN)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L="94053" marR="94053" marT="45706" marB="4570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damage to renal tubules due to toxins in the urine; results in oliguria</a:t>
                      </a:r>
                    </a:p>
                  </a:txBody>
                  <a:tcPr marL="94053" marR="94053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096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  <a:hlinkClick r:id="rId4" tooltip="diabetic nephropathy"/>
                        </a:rPr>
                        <a:t>diabetic nephropathy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L="94053" marR="94053" marT="45706" marB="4570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damage to glomerular capillaries due to high blood sugar of diabetes mellitus</a:t>
                      </a:r>
                    </a:p>
                  </a:txBody>
                  <a:tcPr marL="94053" marR="94053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  <a:hlinkClick r:id="rId5" tooltip="glomerulonephritis"/>
                        </a:rPr>
                        <a:t>glomerulonephritis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L="94053" marR="94053" marT="45706" marB="4570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inflammation of the  kidney; more permeable to protein and blood cells</a:t>
                      </a:r>
                    </a:p>
                  </a:txBody>
                  <a:tcPr marL="94053" marR="94053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  <a:hlinkClick r:id="rId6" tooltip="hydronephrosis"/>
                        </a:rPr>
                        <a:t>hydronephrosis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L="94053" marR="94053" marT="45706" marB="4570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distention of renal pelvis due to accumulation of urine in the kidney</a:t>
                      </a:r>
                    </a:p>
                  </a:txBody>
                  <a:tcPr marL="94053" marR="94053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117924450"/>
      </p:ext>
    </p:extLst>
  </p:cSld>
  <p:clrMapOvr>
    <a:masterClrMapping/>
  </p:clrMapOvr>
  <p:transition spd="slow" advTm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/>
                <a:ea typeface="ＭＳ Ｐゴシック" charset="0"/>
                <a:cs typeface="ＭＳ Ｐゴシック" charset="0"/>
              </a:rPr>
              <a:t>Kidney Pathology</a:t>
            </a:r>
          </a:p>
        </p:txBody>
      </p:sp>
      <p:graphicFrame>
        <p:nvGraphicFramePr>
          <p:cNvPr id="157748" name="Group 107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429819364"/>
              </p:ext>
            </p:extLst>
          </p:nvPr>
        </p:nvGraphicFramePr>
        <p:xfrm>
          <a:off x="457200" y="1643308"/>
          <a:ext cx="8229600" cy="5041960"/>
        </p:xfrm>
        <a:graphic>
          <a:graphicData uri="http://schemas.openxmlformats.org/drawingml/2006/table">
            <a:tbl>
              <a:tblPr/>
              <a:tblGrid>
                <a:gridCol w="2351088"/>
                <a:gridCol w="5878512"/>
              </a:tblGrid>
              <a:tr h="5498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  <a:hlinkClick r:id="rId3" tooltip="nephritis"/>
                        </a:rPr>
                        <a:t>nephritis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L="94053" marR="9405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kidney inflammation</a:t>
                      </a:r>
                    </a:p>
                  </a:txBody>
                  <a:tcPr marL="94053" marR="9405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7106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  <a:hlinkClick r:id="rId4" tooltip="nephrolithiasis"/>
                        </a:rPr>
                        <a:t>nephrolithiasis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L="94053" marR="9405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presence of calculi in the kidney; solidification of salts in the urine</a:t>
                      </a:r>
                    </a:p>
                  </a:txBody>
                  <a:tcPr marL="94053" marR="9405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498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  <a:hlinkClick r:id="rId5" tooltip="nephroma"/>
                        </a:rPr>
                        <a:t>nephroma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L="94053" marR="9405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kidney tumor</a:t>
                      </a:r>
                    </a:p>
                  </a:txBody>
                  <a:tcPr marL="94053" marR="9405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498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  <a:hlinkClick r:id="rId6" tooltip="nephropathy"/>
                        </a:rPr>
                        <a:t>nephropathy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L="94053" marR="9405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general term for presence of kidney disease</a:t>
                      </a:r>
                    </a:p>
                  </a:txBody>
                  <a:tcPr marL="94053" marR="9405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7106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  <a:hlinkClick r:id="rId7" tooltip="nephroptosis"/>
                        </a:rPr>
                        <a:t>nephroptosis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L="94053" marR="9405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downward displacement of the kidney; floating kidney</a:t>
                      </a:r>
                    </a:p>
                  </a:txBody>
                  <a:tcPr marL="94053" marR="9405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7106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  <a:hlinkClick r:id="rId8" tooltip="nephrotic syndrome (NS)"/>
                        </a:rPr>
                        <a:t>nephrotic syndrome (NS)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L="94053" marR="9405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damage to glomerulus; protein appears in the urine</a:t>
                      </a:r>
                    </a:p>
                  </a:txBody>
                  <a:tcPr marL="94053" marR="9405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7106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  <a:hlinkClick r:id="rId9" tooltip="polycystic kidneys"/>
                        </a:rPr>
                        <a:t>polycystic kidneys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L="94053" marR="9405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formation of multiple cysts within the kidney; destroys normal kidney tissue</a:t>
                      </a:r>
                    </a:p>
                  </a:txBody>
                  <a:tcPr marL="94053" marR="9405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498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  <a:hlinkClick r:id="rId10" tooltip="pyelitis"/>
                        </a:rPr>
                        <a:t>pyelitis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L="94053" marR="9405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renal pelvis inflammation</a:t>
                      </a:r>
                    </a:p>
                  </a:txBody>
                  <a:tcPr marL="94053" marR="9405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779580972"/>
      </p:ext>
    </p:extLst>
  </p:cSld>
  <p:clrMapOvr>
    <a:masterClrMapping/>
  </p:clrMapOvr>
  <p:transition spd="slow" advTm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/>
                <a:ea typeface="ＭＳ Ｐゴシック" charset="0"/>
                <a:cs typeface="ＭＳ Ｐゴシック" charset="0"/>
              </a:rPr>
              <a:t>Kidney Pathology</a:t>
            </a:r>
          </a:p>
        </p:txBody>
      </p:sp>
      <p:graphicFrame>
        <p:nvGraphicFramePr>
          <p:cNvPr id="158746" name="Group 1050"/>
          <p:cNvGraphicFramePr>
            <a:graphicFrameLocks noGrp="1"/>
          </p:cNvGraphicFramePr>
          <p:nvPr>
            <p:ph idx="1"/>
          </p:nvPr>
        </p:nvGraphicFramePr>
        <p:xfrm>
          <a:off x="457200" y="2179638"/>
          <a:ext cx="8229600" cy="3382963"/>
        </p:xfrm>
        <a:graphic>
          <a:graphicData uri="http://schemas.openxmlformats.org/drawingml/2006/table">
            <a:tbl>
              <a:tblPr/>
              <a:tblGrid>
                <a:gridCol w="2820988"/>
                <a:gridCol w="5408612"/>
              </a:tblGrid>
              <a:tr h="1096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charset="0"/>
                          <a:cs typeface="ＭＳ Ｐゴシック" charset="0"/>
                          <a:hlinkClick r:id="rId3" tooltip="pyelonephritis"/>
                        </a:rPr>
                        <a:t>pyelonephritis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4053" marR="94053" marT="45708" marB="4570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ＭＳ Ｐゴシック" charset="0"/>
                        </a:rPr>
                        <a:t>inflammation of renal pelvis and kidney; common type of kidney disease</a:t>
                      </a:r>
                    </a:p>
                  </a:txBody>
                  <a:tcPr marL="94053" marR="94053"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charset="0"/>
                          <a:cs typeface="ＭＳ Ｐゴシック" charset="0"/>
                          <a:hlinkClick r:id="rId4" tooltip="renal cell carcinoma"/>
                        </a:rPr>
                        <a:t>renal cell carcinoma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4053" marR="94053" marT="45708" marB="4570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ＭＳ Ｐゴシック" charset="0"/>
                        </a:rPr>
                        <a:t>cancerous tumor of renal tubule cells</a:t>
                      </a:r>
                    </a:p>
                  </a:txBody>
                  <a:tcPr marL="94053" marR="94053"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charset="0"/>
                          <a:cs typeface="ＭＳ Ｐゴシック" charset="0"/>
                          <a:hlinkClick r:id="rId5" tooltip="renal failure"/>
                        </a:rPr>
                        <a:t>renal failure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4053" marR="94053" marT="45708" marB="4570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ＭＳ Ｐゴシック" charset="0"/>
                        </a:rPr>
                        <a:t>inability of kidneys to filter wastes; results in uremia</a:t>
                      </a:r>
                    </a:p>
                  </a:txBody>
                  <a:tcPr marL="94053" marR="94053"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charset="0"/>
                          <a:cs typeface="ＭＳ Ｐゴシック" charset="0"/>
                          <a:hlinkClick r:id="rId6" tooltip="Wilm’s tumor"/>
                        </a:rPr>
                        <a:t>Wilm</a:t>
                      </a:r>
                      <a:r>
                        <a:rPr kumimoji="0" lang="ja-JP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charset="0"/>
                          <a:cs typeface="ＭＳ Ｐゴシック" charset="0"/>
                          <a:hlinkClick r:id="rId6" tooltip="Wilm’s tumor"/>
                        </a:rPr>
                        <a:t>’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charset="0"/>
                          <a:cs typeface="ＭＳ Ｐゴシック" charset="0"/>
                          <a:hlinkClick r:id="rId6" tooltip="Wilm’s tumor"/>
                        </a:rPr>
                        <a:t>s tumor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4053" marR="94053" marT="45708" marB="4570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ＭＳ Ｐゴシック" charset="0"/>
                        </a:rPr>
                        <a:t>malignant kidney tumor; most often found in children</a:t>
                      </a:r>
                    </a:p>
                  </a:txBody>
                  <a:tcPr marL="94053" marR="94053"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933295324"/>
      </p:ext>
    </p:extLst>
  </p:cSld>
  <p:clrMapOvr>
    <a:masterClrMapping/>
  </p:clrMapOvr>
  <p:transition spd="slow" advTm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/>
                <a:ea typeface="ＭＳ Ｐゴシック" charset="0"/>
                <a:cs typeface="ＭＳ Ｐゴシック" charset="0"/>
              </a:rPr>
              <a:t>Urinary Bladder Pathology</a:t>
            </a:r>
          </a:p>
        </p:txBody>
      </p:sp>
      <p:graphicFrame>
        <p:nvGraphicFramePr>
          <p:cNvPr id="159776" name="Group 32"/>
          <p:cNvGraphicFramePr>
            <a:graphicFrameLocks noGrp="1"/>
          </p:cNvGraphicFramePr>
          <p:nvPr>
            <p:ph idx="1"/>
          </p:nvPr>
        </p:nvGraphicFramePr>
        <p:xfrm>
          <a:off x="457200" y="2082800"/>
          <a:ext cx="8229600" cy="3519502"/>
        </p:xfrm>
        <a:graphic>
          <a:graphicData uri="http://schemas.openxmlformats.org/drawingml/2006/table">
            <a:tbl>
              <a:tblPr/>
              <a:tblGrid>
                <a:gridCol w="2820988"/>
                <a:gridCol w="5408612"/>
              </a:tblGrid>
              <a:tr h="1096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  <a:hlinkClick r:id="rId3" tooltip="bladder cancer"/>
                        </a:rPr>
                        <a:t>bladder cancer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L="94053" marR="94053" marT="45727" marB="4572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cancerous tumor arising from cells lining bladder; symptom is hematuria</a:t>
                      </a:r>
                    </a:p>
                  </a:txBody>
                  <a:tcPr marL="94053" marR="94053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165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  <a:hlinkClick r:id="rId4" tooltip="bladder neck obstruction"/>
                        </a:rPr>
                        <a:t>bladder neck obstruction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(BNO)</a:t>
                      </a:r>
                    </a:p>
                  </a:txBody>
                  <a:tcPr marL="94053" marR="94053" marT="45727" marB="4572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blockage of bladder outlet; often caused by enlarged prostate gland</a:t>
                      </a:r>
                    </a:p>
                  </a:txBody>
                  <a:tcPr marL="94053" marR="94053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  <a:hlinkClick r:id="rId5" tooltip="cystitis"/>
                        </a:rPr>
                        <a:t>cystitis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L="94053" marR="94053" marT="45727" marB="4572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urinary bladder inflammation</a:t>
                      </a:r>
                    </a:p>
                  </a:txBody>
                  <a:tcPr marL="94053" marR="94053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  <a:hlinkClick r:id="rId6" tooltip="cystocele"/>
                        </a:rPr>
                        <a:t>cystocele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L="94053" marR="94053" marT="45727" marB="4572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protrusion of the urinary bladder into wall of vagina</a:t>
                      </a:r>
                    </a:p>
                  </a:txBody>
                  <a:tcPr marL="94053" marR="94053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987059687"/>
      </p:ext>
    </p:extLst>
  </p:cSld>
  <p:clrMapOvr>
    <a:masterClrMapping/>
  </p:clrMapOvr>
  <p:transition spd="slow" advTm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/>
                <a:ea typeface="ＭＳ Ｐゴシック" charset="0"/>
                <a:cs typeface="ＭＳ Ｐゴシック" charset="0"/>
              </a:rPr>
              <a:t>Urinary Bladder Pathology</a:t>
            </a:r>
          </a:p>
        </p:txBody>
      </p:sp>
      <p:graphicFrame>
        <p:nvGraphicFramePr>
          <p:cNvPr id="160791" name="Group 23"/>
          <p:cNvGraphicFramePr>
            <a:graphicFrameLocks noGrp="1"/>
          </p:cNvGraphicFramePr>
          <p:nvPr>
            <p:ph idx="1"/>
          </p:nvPr>
        </p:nvGraphicFramePr>
        <p:xfrm>
          <a:off x="457200" y="2438400"/>
          <a:ext cx="8229600" cy="2955925"/>
        </p:xfrm>
        <a:graphic>
          <a:graphicData uri="http://schemas.openxmlformats.org/drawingml/2006/table">
            <a:tbl>
              <a:tblPr/>
              <a:tblGrid>
                <a:gridCol w="2820988"/>
                <a:gridCol w="5408612"/>
              </a:tblGrid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  <a:hlinkClick r:id="rId3" tooltip="interstitial cystitis"/>
                        </a:rPr>
                        <a:t>interstitial cystitis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L="94053" marR="94053" marT="45686" marB="4568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inflammation and irritation of bladder</a:t>
                      </a:r>
                    </a:p>
                  </a:txBody>
                  <a:tcPr marL="94053" marR="94053" marT="45686" marB="4568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  <a:hlinkClick r:id="rId4" tooltip="neurogenic bladder"/>
                        </a:rPr>
                        <a:t>neurogenic bladder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L="94053" marR="94053" marT="45686" marB="4568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loss of nervous control; leads to retention</a:t>
                      </a:r>
                    </a:p>
                  </a:txBody>
                  <a:tcPr marL="94053" marR="94053" marT="45686" marB="4568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43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  <a:hlinkClick r:id="rId5" tooltip="urinary tract infection (UTI)"/>
                        </a:rPr>
                        <a:t>urinary tract infection (UTI)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L="94053" marR="94053" marT="45686" marB="4568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infection of any organ of urinary system; usually from bacteria; begins with cystitis and may ascend into ureters and kidneys</a:t>
                      </a:r>
                    </a:p>
                  </a:txBody>
                  <a:tcPr marL="94053" marR="94053" marT="45686" marB="4568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476160689"/>
      </p:ext>
    </p:extLst>
  </p:cSld>
  <p:clrMapOvr>
    <a:masterClrMapping/>
  </p:clrMapOvr>
  <p:transition spd="slow" advTm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/>
                <a:ea typeface="ＭＳ Ｐゴシック" charset="0"/>
                <a:cs typeface="ＭＳ Ｐゴシック" charset="0"/>
              </a:rPr>
              <a:t>Medical Specialties</a:t>
            </a:r>
          </a:p>
        </p:txBody>
      </p:sp>
      <p:graphicFrame>
        <p:nvGraphicFramePr>
          <p:cNvPr id="156715" name="Group 43"/>
          <p:cNvGraphicFramePr>
            <a:graphicFrameLocks noGrp="1"/>
          </p:cNvGraphicFramePr>
          <p:nvPr>
            <p:ph idx="1"/>
          </p:nvPr>
        </p:nvGraphicFramePr>
        <p:xfrm>
          <a:off x="457200" y="2498725"/>
          <a:ext cx="8229600" cy="2530815"/>
        </p:xfrm>
        <a:graphic>
          <a:graphicData uri="http://schemas.openxmlformats.org/drawingml/2006/table">
            <a:tbl>
              <a:tblPr/>
              <a:tblGrid>
                <a:gridCol w="1958975"/>
                <a:gridCol w="6270625"/>
              </a:tblGrid>
              <a:tr h="1096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  <a:hlinkClick r:id="rId3" tooltip="nephrology"/>
                        </a:rPr>
                        <a:t>nephrology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L="94053" marR="94053" marT="45731" marB="4573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Branch of medicine involved in diagnosis and treatment of diseases and disorders of the kidney. Physician is a </a:t>
                      </a:r>
                      <a:r>
                        <a:rPr kumimoji="0" lang="en-US" sz="2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nephrologist.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 </a:t>
                      </a:r>
                    </a:p>
                  </a:txBody>
                  <a:tcPr marL="94053" marR="94053"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433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  <a:hlinkClick r:id="rId4" tooltip="urology"/>
                        </a:rPr>
                        <a:t>urology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L="94053" marR="94053" marT="45731" marB="4573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Branch of medicine involved in diagnosis and treatment of diseases and disorders of the urinary system (and male reproductive system). Physician is a </a:t>
                      </a:r>
                      <a:r>
                        <a:rPr kumimoji="0" lang="en-US" sz="2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urologist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. </a:t>
                      </a:r>
                    </a:p>
                  </a:txBody>
                  <a:tcPr marL="94053" marR="94053"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564222986"/>
      </p:ext>
    </p:extLst>
  </p:cSld>
  <p:clrMapOvr>
    <a:masterClrMapping/>
  </p:clrMapOvr>
  <p:transition spd="slow" advTm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/>
                <a:ea typeface="ＭＳ Ｐゴシック" charset="0"/>
                <a:cs typeface="ＭＳ Ｐゴシック" charset="0"/>
              </a:rPr>
              <a:t>Clinical Laboratory Tests</a:t>
            </a:r>
          </a:p>
        </p:txBody>
      </p:sp>
      <p:graphicFrame>
        <p:nvGraphicFramePr>
          <p:cNvPr id="161819" name="Group 2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157067375"/>
              </p:ext>
            </p:extLst>
          </p:nvPr>
        </p:nvGraphicFramePr>
        <p:xfrm>
          <a:off x="457200" y="2203450"/>
          <a:ext cx="8229600" cy="3358591"/>
        </p:xfrm>
        <a:graphic>
          <a:graphicData uri="http://schemas.openxmlformats.org/drawingml/2006/table">
            <a:tbl>
              <a:tblPr/>
              <a:tblGrid>
                <a:gridCol w="2038350"/>
                <a:gridCol w="6191250"/>
              </a:tblGrid>
              <a:tr h="1163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  <a:hlinkClick r:id="rId3" tooltip="blood urea nitrogen"/>
                        </a:rPr>
                        <a:t>blood urea nitrogen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(BUN)</a:t>
                      </a:r>
                    </a:p>
                  </a:txBody>
                  <a:tcPr marL="94053" marR="94053"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blood test to evaluate kidney function by measuring level of nitrogenous waste (urea) in the bloodstream</a:t>
                      </a:r>
                    </a:p>
                  </a:txBody>
                  <a:tcPr marL="94053" marR="94053"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096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  <a:hlinkClick r:id="rId4" tooltip="clean catch specimen (CC)"/>
                        </a:rPr>
                        <a:t>clean catch specimen (CC)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L="94053" marR="94053"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urine sample obtained after cleaning off the urinary meatus and collecting sample in midstream</a:t>
                      </a:r>
                    </a:p>
                  </a:txBody>
                  <a:tcPr marL="94053" marR="94053"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096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  <a:hlinkClick r:id="rId5" tooltip="creatinine clearance"/>
                        </a:rPr>
                        <a:t>creatinine clearance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L="94053" marR="94053"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test of kidney function; amount of creatinine in bloodstream is compared to amount in the urine</a:t>
                      </a:r>
                    </a:p>
                  </a:txBody>
                  <a:tcPr marL="94053" marR="94053"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358067273"/>
      </p:ext>
    </p:extLst>
  </p:cSld>
  <p:clrMapOvr>
    <a:masterClrMapping/>
  </p:clrMapOvr>
  <p:transition spd="slow" advTm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04800" y="1600200"/>
            <a:ext cx="8534400" cy="4953000"/>
          </a:xfrm>
          <a:prstGeom prst="roundRect">
            <a:avLst>
              <a:gd name="adj" fmla="val 7804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rgbClr val="2C0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Class Overview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6980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/>
                <a:ea typeface="ＭＳ Ｐゴシック" charset="0"/>
                <a:cs typeface="ＭＳ Ｐゴシック" charset="0"/>
              </a:rPr>
              <a:t>Clinical Laboratory Tests</a:t>
            </a:r>
          </a:p>
        </p:txBody>
      </p:sp>
      <p:graphicFrame>
        <p:nvGraphicFramePr>
          <p:cNvPr id="162849" name="Group 33"/>
          <p:cNvGraphicFramePr>
            <a:graphicFrameLocks noGrp="1"/>
          </p:cNvGraphicFramePr>
          <p:nvPr>
            <p:ph idx="1"/>
          </p:nvPr>
        </p:nvGraphicFramePr>
        <p:xfrm>
          <a:off x="457200" y="2344738"/>
          <a:ext cx="8229600" cy="3142024"/>
        </p:xfrm>
        <a:graphic>
          <a:graphicData uri="http://schemas.openxmlformats.org/drawingml/2006/table">
            <a:tbl>
              <a:tblPr/>
              <a:tblGrid>
                <a:gridCol w="2038350"/>
                <a:gridCol w="6191250"/>
              </a:tblGrid>
              <a:tr h="828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  <a:hlinkClick r:id="rId3" tooltip="urinalysis"/>
                        </a:rPr>
                        <a:t>urinalysis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(U/A, UA)</a:t>
                      </a:r>
                    </a:p>
                  </a:txBody>
                  <a:tcPr marL="94053" marR="94053" marT="45710" marB="4571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physical, chemical, and microscopic examination of urine</a:t>
                      </a:r>
                    </a:p>
                  </a:txBody>
                  <a:tcPr marL="94053" marR="94053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550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  <a:hlinkClick r:id="rId4" tooltip="urine culture &amp; sensitivity"/>
                        </a:rPr>
                        <a:t>urine culture &amp; sensitivity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(C&amp;S)</a:t>
                      </a:r>
                    </a:p>
                  </a:txBody>
                  <a:tcPr marL="94053" marR="94053" marT="45710" marB="4571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test for bacterial infection; attempt to grow bacteria on a culture medium in order to identify it; then determine which antibiotics it is sensitive to</a:t>
                      </a:r>
                    </a:p>
                  </a:txBody>
                  <a:tcPr marL="94053" marR="94053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  <a:hlinkClick r:id="rId5" tooltip="urinometer"/>
                        </a:rPr>
                        <a:t>urinometer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L="94053" marR="94053" marT="45710" marB="4571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instrument to measure specific gravity of urine</a:t>
                      </a:r>
                    </a:p>
                  </a:txBody>
                  <a:tcPr marL="94053" marR="94053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298150870"/>
      </p:ext>
    </p:extLst>
  </p:cSld>
  <p:clrMapOvr>
    <a:masterClrMapping/>
  </p:clrMapOvr>
  <p:transition spd="slow" advTm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/>
                <a:ea typeface="ＭＳ Ｐゴシック" charset="0"/>
                <a:cs typeface="ＭＳ Ｐゴシック" charset="0"/>
              </a:rPr>
              <a:t>Diagnostic Imaging</a:t>
            </a:r>
          </a:p>
        </p:txBody>
      </p:sp>
      <p:graphicFrame>
        <p:nvGraphicFramePr>
          <p:cNvPr id="163872" name="Group 32"/>
          <p:cNvGraphicFramePr>
            <a:graphicFrameLocks noGrp="1"/>
          </p:cNvGraphicFramePr>
          <p:nvPr>
            <p:ph idx="1"/>
          </p:nvPr>
        </p:nvGraphicFramePr>
        <p:xfrm>
          <a:off x="457200" y="2128838"/>
          <a:ext cx="8229600" cy="3585984"/>
        </p:xfrm>
        <a:graphic>
          <a:graphicData uri="http://schemas.openxmlformats.org/drawingml/2006/table">
            <a:tbl>
              <a:tblPr/>
              <a:tblGrid>
                <a:gridCol w="2038350"/>
                <a:gridCol w="6191250"/>
              </a:tblGrid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  <a:hlinkClick r:id="rId3" tooltip="cystogram"/>
                        </a:rPr>
                        <a:t>cystogram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L="94053" marR="94053" marT="45722" marB="457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X-ray record of the bladder</a:t>
                      </a:r>
                    </a:p>
                  </a:txBody>
                  <a:tcPr marL="94053" marR="94053"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  <a:hlinkClick r:id="rId4" tooltip="cystography"/>
                        </a:rPr>
                        <a:t>cystography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L="94053" marR="94053" marT="45722" marB="457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contrast dye is placed in bladder and then X-ray is taken; outlines bladder </a:t>
                      </a:r>
                    </a:p>
                  </a:txBody>
                  <a:tcPr marL="94053" marR="94053"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163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  <a:hlinkClick r:id="rId5" tooltip="excretory urography"/>
                        </a:rPr>
                        <a:t>excretory urography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(EU)</a:t>
                      </a:r>
                    </a:p>
                  </a:txBody>
                  <a:tcPr marL="94053" marR="94053" marT="45722" marB="457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dye is injected into bloodstream; X-ray traces the dye as it moves through organs of the urinary system</a:t>
                      </a:r>
                    </a:p>
                  </a:txBody>
                  <a:tcPr marL="94053" marR="94053"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163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  <a:hlinkClick r:id="rId6" tooltip="intravenous pyelography"/>
                        </a:rPr>
                        <a:t>intravenous pyelography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(IVP)</a:t>
                      </a:r>
                    </a:p>
                  </a:txBody>
                  <a:tcPr marL="94053" marR="94053" marT="45722" marB="457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injecting a dye into a vein and then taking an X-ray to outline the renal pelvis</a:t>
                      </a:r>
                    </a:p>
                  </a:txBody>
                  <a:tcPr marL="94053" marR="94053"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292391286"/>
      </p:ext>
    </p:extLst>
  </p:cSld>
  <p:clrMapOvr>
    <a:masterClrMapping/>
  </p:clrMapOvr>
  <p:transition spd="slow" advTm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/>
                <a:ea typeface="ＭＳ Ｐゴシック" charset="0"/>
                <a:cs typeface="ＭＳ Ｐゴシック" charset="0"/>
              </a:rPr>
              <a:t>Diagnostic Imaging</a:t>
            </a:r>
          </a:p>
        </p:txBody>
      </p:sp>
      <p:graphicFrame>
        <p:nvGraphicFramePr>
          <p:cNvPr id="369696" name="Group 32"/>
          <p:cNvGraphicFramePr>
            <a:graphicFrameLocks noGrp="1"/>
          </p:cNvGraphicFramePr>
          <p:nvPr>
            <p:ph idx="1"/>
          </p:nvPr>
        </p:nvGraphicFramePr>
        <p:xfrm>
          <a:off x="457200" y="1905000"/>
          <a:ext cx="8229600" cy="4015133"/>
        </p:xfrm>
        <a:graphic>
          <a:graphicData uri="http://schemas.openxmlformats.org/drawingml/2006/table">
            <a:tbl>
              <a:tblPr/>
              <a:tblGrid>
                <a:gridCol w="3048000"/>
                <a:gridCol w="5181600"/>
              </a:tblGrid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  <a:hlinkClick r:id="rId3" tooltip="kidneys, ureters, bladder (KUB)"/>
                        </a:rPr>
                        <a:t>kidneys, ureters, bladder (KUB)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L="94053" marR="94053" marT="45727" marB="4572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abdominal X-ray showing the kidneys, ureters, and bladder</a:t>
                      </a:r>
                    </a:p>
                  </a:txBody>
                  <a:tcPr marL="94053" marR="94053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  <a:hlinkClick r:id="rId4" tooltip="nephrogram"/>
                        </a:rPr>
                        <a:t>nephrogram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L="94053" marR="94053" marT="45727" marB="4572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X-ray record of the kidney</a:t>
                      </a:r>
                    </a:p>
                  </a:txBody>
                  <a:tcPr marL="94053" marR="94053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  <a:hlinkClick r:id="rId5" tooltip="pyelogram"/>
                        </a:rPr>
                        <a:t>pyelogram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L="94053" marR="94053" marT="45727" marB="4572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X-ray record of the renal pelvis</a:t>
                      </a:r>
                    </a:p>
                  </a:txBody>
                  <a:tcPr marL="94053" marR="94053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165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  <a:hlinkClick r:id="rId6" tooltip="retrograde pyelogram (RP)"/>
                        </a:rPr>
                        <a:t>retrograde pyelogram (RP)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L="94053" marR="94053" marT="45727" marB="4572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dye is inserted through the urethra to outline the bladder, ureters, and renal pelvis</a:t>
                      </a:r>
                    </a:p>
                  </a:txBody>
                  <a:tcPr marL="94053" marR="94053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096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  <a:hlinkClick r:id="rId7" tooltip="voiding cystourethrography (VCUG)"/>
                        </a:rPr>
                        <a:t>voiding cystourethrography (VCUG)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L="94053" marR="94053" marT="45727" marB="4572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dye is placed in the bladder; X-ray taken to visualize the urethra while patient is voiding</a:t>
                      </a:r>
                    </a:p>
                  </a:txBody>
                  <a:tcPr marL="94053" marR="94053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247132225"/>
      </p:ext>
    </p:extLst>
  </p:cSld>
  <p:clrMapOvr>
    <a:masterClrMapping/>
  </p:clrMapOvr>
  <p:transition spd="slow" advTm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/>
                <a:ea typeface="ＭＳ Ｐゴシック" charset="0"/>
                <a:cs typeface="ＭＳ Ｐゴシック" charset="0"/>
              </a:rPr>
              <a:t>Endoscopic Procedures</a:t>
            </a:r>
          </a:p>
        </p:txBody>
      </p:sp>
      <p:graphicFrame>
        <p:nvGraphicFramePr>
          <p:cNvPr id="173114" name="Group 58"/>
          <p:cNvGraphicFramePr>
            <a:graphicFrameLocks noGrp="1"/>
          </p:cNvGraphicFramePr>
          <p:nvPr>
            <p:ph idx="1"/>
          </p:nvPr>
        </p:nvGraphicFramePr>
        <p:xfrm>
          <a:off x="457200" y="2611438"/>
          <a:ext cx="8229600" cy="2417763"/>
        </p:xfrm>
        <a:graphic>
          <a:graphicData uri="http://schemas.openxmlformats.org/drawingml/2006/table">
            <a:tbl>
              <a:tblPr/>
              <a:tblGrid>
                <a:gridCol w="2193925"/>
                <a:gridCol w="6035675"/>
              </a:tblGrid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  <a:hlinkClick r:id="rId3" tooltip="cystoscope"/>
                        </a:rPr>
                        <a:t>cystoscope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L="94053" marR="9405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instrument used to visually examine urinary bladder</a:t>
                      </a:r>
                    </a:p>
                  </a:txBody>
                  <a:tcPr marL="94053" marR="9405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893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  <a:hlinkClick r:id="rId4" tooltip="cystoscopy"/>
                        </a:rPr>
                        <a:t>cystoscopy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(cysto)</a:t>
                      </a:r>
                    </a:p>
                  </a:txBody>
                  <a:tcPr marL="94053" marR="9405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visual examination of the urinary bladder using a cystoscope</a:t>
                      </a:r>
                    </a:p>
                  </a:txBody>
                  <a:tcPr marL="94053" marR="9405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  <a:hlinkClick r:id="rId5" tooltip="urethroscope"/>
                        </a:rPr>
                        <a:t>urethroscope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L="94053" marR="9405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instrument used to visually examine urethra</a:t>
                      </a:r>
                    </a:p>
                  </a:txBody>
                  <a:tcPr marL="94053" marR="9405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823039053"/>
      </p:ext>
    </p:extLst>
  </p:cSld>
  <p:clrMapOvr>
    <a:masterClrMapping/>
  </p:clrMapOvr>
  <p:transition spd="slow" advTm="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/>
                <a:ea typeface="ＭＳ Ｐゴシック" charset="0"/>
                <a:cs typeface="ＭＳ Ｐゴシック" charset="0"/>
              </a:rPr>
              <a:t>Medical Treatments</a:t>
            </a:r>
          </a:p>
        </p:txBody>
      </p:sp>
      <p:graphicFrame>
        <p:nvGraphicFramePr>
          <p:cNvPr id="165934" name="Group 4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362887668"/>
              </p:ext>
            </p:extLst>
          </p:nvPr>
        </p:nvGraphicFramePr>
        <p:xfrm>
          <a:off x="457200" y="1549937"/>
          <a:ext cx="8229600" cy="5293383"/>
        </p:xfrm>
        <a:graphic>
          <a:graphicData uri="http://schemas.openxmlformats.org/drawingml/2006/table">
            <a:tbl>
              <a:tblPr/>
              <a:tblGrid>
                <a:gridCol w="2586038"/>
                <a:gridCol w="5643562"/>
              </a:tblGrid>
              <a:tr h="8622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  <a:hlinkClick r:id="rId3" tooltip="catheter"/>
                        </a:rPr>
                        <a:t>catheter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L="94053" marR="94053"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flexible tube inserted into the body; commonly through urethra into bladder </a:t>
                      </a:r>
                    </a:p>
                  </a:txBody>
                  <a:tcPr marL="94053" marR="94053"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6602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  <a:hlinkClick r:id="rId4" tooltip="catheterization"/>
                        </a:rPr>
                        <a:t>catheterization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 (cath)</a:t>
                      </a:r>
                    </a:p>
                  </a:txBody>
                  <a:tcPr marL="94053" marR="94053"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insertion of a tube through urethra and into the urinary bladder</a:t>
                      </a:r>
                    </a:p>
                  </a:txBody>
                  <a:tcPr marL="94053" marR="94053"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2917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  <a:hlinkClick r:id="rId5" tooltip="extracorporeal shockwave lithotripsy "/>
                        </a:rPr>
                        <a:t>extracorporeal shockwave lithotripsy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(ESWL)</a:t>
                      </a:r>
                    </a:p>
                  </a:txBody>
                  <a:tcPr marL="94053" marR="94053"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use of ultrasound waves to break up renal calculi</a:t>
                      </a:r>
                    </a:p>
                  </a:txBody>
                  <a:tcPr marL="94053" marR="94053"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1792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  <a:hlinkClick r:id="rId6" tooltip="hemodialysis"/>
                        </a:rPr>
                        <a:t>hemodialysis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(HD)</a:t>
                      </a:r>
                    </a:p>
                  </a:txBody>
                  <a:tcPr marL="94053" marR="94053" marT="45662" marB="4566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use of artificial kidney machine to filter the blood</a:t>
                      </a:r>
                    </a:p>
                  </a:txBody>
                  <a:tcPr marL="94053" marR="94053" marT="45662" marB="4566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1792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  <a:hlinkClick r:id="rId7" tooltip="peritoneal dialysis"/>
                        </a:rPr>
                        <a:t>peritoneal dialysis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L="94053" marR="94053" marT="45662" marB="4566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removes wastes using chemically balanced solutions placed into  peritoneal cavity</a:t>
                      </a:r>
                    </a:p>
                  </a:txBody>
                  <a:tcPr marL="94053" marR="94053" marT="45662" marB="4566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655092442"/>
      </p:ext>
    </p:extLst>
  </p:cSld>
  <p:clrMapOvr>
    <a:masterClrMapping/>
  </p:clrMapOvr>
  <p:transition spd="slow" advTm="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22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Dialysis Machine</a:t>
            </a:r>
          </a:p>
        </p:txBody>
      </p:sp>
      <p:pic>
        <p:nvPicPr>
          <p:cNvPr id="692232" name="Picture 8" descr="fg31_00600_alt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2130425"/>
            <a:ext cx="8229600" cy="3465513"/>
          </a:xfrm>
        </p:spPr>
      </p:pic>
    </p:spTree>
    <p:extLst>
      <p:ext uri="{BB962C8B-B14F-4D97-AF65-F5344CB8AC3E}">
        <p14:creationId xmlns:p14="http://schemas.microsoft.com/office/powerpoint/2010/main" xmlns="" val="727658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/>
                <a:ea typeface="ＭＳ Ｐゴシック" charset="0"/>
                <a:cs typeface="ＭＳ Ｐゴシック" charset="0"/>
              </a:rPr>
              <a:t>Surgical Treatments</a:t>
            </a:r>
          </a:p>
        </p:txBody>
      </p:sp>
      <p:graphicFrame>
        <p:nvGraphicFramePr>
          <p:cNvPr id="166986" name="Group 1098"/>
          <p:cNvGraphicFramePr>
            <a:graphicFrameLocks noGrp="1"/>
          </p:cNvGraphicFramePr>
          <p:nvPr>
            <p:ph idx="1"/>
          </p:nvPr>
        </p:nvGraphicFramePr>
        <p:xfrm>
          <a:off x="457200" y="1905000"/>
          <a:ext cx="8229600" cy="3962400"/>
        </p:xfrm>
        <a:graphic>
          <a:graphicData uri="http://schemas.openxmlformats.org/drawingml/2006/table">
            <a:tbl>
              <a:tblPr/>
              <a:tblGrid>
                <a:gridCol w="2116138"/>
                <a:gridCol w="6113462"/>
              </a:tblGrid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  <a:hlinkClick r:id="rId3" tooltip="cystectomy"/>
                        </a:rPr>
                        <a:t>cystectomy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L="94053" marR="9405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surgical removal of the bladder</a:t>
                      </a:r>
                    </a:p>
                  </a:txBody>
                  <a:tcPr marL="94053" marR="9405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  <a:hlinkClick r:id="rId4" tooltip="cystopexy"/>
                        </a:rPr>
                        <a:t>cystopexy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L="94053" marR="9405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surgical fixation of the bladder</a:t>
                      </a:r>
                    </a:p>
                  </a:txBody>
                  <a:tcPr marL="94053" marR="9405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  <a:hlinkClick r:id="rId5" tooltip="cystoplasty"/>
                        </a:rPr>
                        <a:t>cystoplasty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L="94053" marR="9405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surgical repair of the bladder</a:t>
                      </a:r>
                    </a:p>
                  </a:txBody>
                  <a:tcPr marL="94053" marR="9405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  <a:hlinkClick r:id="rId6" tooltip="cystostomy"/>
                        </a:rPr>
                        <a:t>cystostomy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L="94053" marR="9405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create a new opening into the bladder</a:t>
                      </a:r>
                    </a:p>
                  </a:txBody>
                  <a:tcPr marL="94053" marR="9405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  <a:hlinkClick r:id="rId7" tooltip="cystotomy"/>
                        </a:rPr>
                        <a:t>cystotomy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L="94053" marR="9405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cutting into the bladder</a:t>
                      </a:r>
                    </a:p>
                  </a:txBody>
                  <a:tcPr marL="94053" marR="9405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  <a:hlinkClick r:id="rId8" tooltip="lithotomy"/>
                        </a:rPr>
                        <a:t>lithotomy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L="94053" marR="9405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cutting into (to remove) a stone</a:t>
                      </a:r>
                    </a:p>
                  </a:txBody>
                  <a:tcPr marL="94053" marR="9405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  <a:hlinkClick r:id="rId9" tooltip="lithotripsy"/>
                        </a:rPr>
                        <a:t>lithotripsy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L="94053" marR="9405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crushing a stone in the bladder or urethra</a:t>
                      </a:r>
                    </a:p>
                  </a:txBody>
                  <a:tcPr marL="94053" marR="9405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  <a:hlinkClick r:id="rId10" tooltip="meatotomy"/>
                        </a:rPr>
                        <a:t>meatotomy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L="94053" marR="9405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incision into the meatus</a:t>
                      </a:r>
                    </a:p>
                  </a:txBody>
                  <a:tcPr marL="94053" marR="9405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571961996"/>
      </p:ext>
    </p:extLst>
  </p:cSld>
  <p:clrMapOvr>
    <a:masterClrMapping/>
  </p:clrMapOvr>
  <p:transition spd="slow" advTm="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2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"/>
                <a:cs typeface="Arial"/>
              </a:rPr>
              <a:t>Lithotripsy and </a:t>
            </a:r>
            <a:r>
              <a:rPr lang="en-US" dirty="0">
                <a:latin typeface="Arial"/>
                <a:cs typeface="Arial"/>
              </a:rPr>
              <a:t>Extracorporeal Shockwave Therapy</a:t>
            </a:r>
          </a:p>
        </p:txBody>
      </p:sp>
      <p:pic>
        <p:nvPicPr>
          <p:cNvPr id="736261" name="Picture 5" descr="AAIRBKR0_alt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2017713"/>
            <a:ext cx="8229600" cy="3690937"/>
          </a:xfrm>
        </p:spPr>
      </p:pic>
    </p:spTree>
    <p:extLst>
      <p:ext uri="{BB962C8B-B14F-4D97-AF65-F5344CB8AC3E}">
        <p14:creationId xmlns:p14="http://schemas.microsoft.com/office/powerpoint/2010/main" xmlns="" val="358994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/>
                <a:ea typeface="ＭＳ Ｐゴシック" charset="0"/>
                <a:cs typeface="ＭＳ Ｐゴシック" charset="0"/>
              </a:rPr>
              <a:t>Surgical Treatments</a:t>
            </a:r>
          </a:p>
        </p:txBody>
      </p:sp>
      <p:graphicFrame>
        <p:nvGraphicFramePr>
          <p:cNvPr id="373821" name="Group 61"/>
          <p:cNvGraphicFramePr>
            <a:graphicFrameLocks noGrp="1"/>
          </p:cNvGraphicFramePr>
          <p:nvPr>
            <p:ph idx="1"/>
          </p:nvPr>
        </p:nvGraphicFramePr>
        <p:xfrm>
          <a:off x="457200" y="1981200"/>
          <a:ext cx="8229600" cy="3733800"/>
        </p:xfrm>
        <a:graphic>
          <a:graphicData uri="http://schemas.openxmlformats.org/drawingml/2006/table">
            <a:tbl>
              <a:tblPr/>
              <a:tblGrid>
                <a:gridCol w="2743200"/>
                <a:gridCol w="5486400"/>
              </a:tblGrid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  <a:hlinkClick r:id="rId3" tooltip="nephrectomy"/>
                        </a:rPr>
                        <a:t>nephrectomy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L="94053" marR="9405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surgical removal of a kidney</a:t>
                      </a:r>
                    </a:p>
                  </a:txBody>
                  <a:tcPr marL="94053" marR="9405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  <a:hlinkClick r:id="rId4" tooltip="nephrolithotomy"/>
                        </a:rPr>
                        <a:t>nephrolithotomy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L="94053" marR="9405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incision to directly remove stones from the kidney</a:t>
                      </a:r>
                    </a:p>
                  </a:txBody>
                  <a:tcPr marL="94053" marR="9405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  <a:hlinkClick r:id="rId5" tooltip="nephropexy"/>
                        </a:rPr>
                        <a:t>nephropexy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L="94053" marR="9405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surgical fixation of a kidney</a:t>
                      </a:r>
                    </a:p>
                  </a:txBody>
                  <a:tcPr marL="94053" marR="9405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  <a:hlinkClick r:id="rId6" tooltip="nephrostomy"/>
                        </a:rPr>
                        <a:t>nephrostomy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L="94053" marR="9405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create a new opening into a kidney</a:t>
                      </a:r>
                    </a:p>
                  </a:txBody>
                  <a:tcPr marL="94053" marR="9405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  <a:hlinkClick r:id="rId7" tooltip="nephrotomy"/>
                        </a:rPr>
                        <a:t>nephrotomy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L="94053" marR="9405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cutting into a kidney</a:t>
                      </a:r>
                    </a:p>
                  </a:txBody>
                  <a:tcPr marL="94053" marR="9405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  <a:hlinkClick r:id="rId8" tooltip="pyeloplasty"/>
                        </a:rPr>
                        <a:t>pyeloplasty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L="94053" marR="9405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surgical repair of the renal pelvis</a:t>
                      </a:r>
                    </a:p>
                  </a:txBody>
                  <a:tcPr marL="94053" marR="9405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  <a:hlinkClick r:id="rId9" tooltip="renal transplant"/>
                        </a:rPr>
                        <a:t>renal transplant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L="94053" marR="9405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surgical placement of a donor kidney</a:t>
                      </a:r>
                    </a:p>
                  </a:txBody>
                  <a:tcPr marL="94053" marR="9405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438947383"/>
      </p:ext>
    </p:extLst>
  </p:cSld>
  <p:clrMapOvr>
    <a:masterClrMapping/>
  </p:clrMapOvr>
  <p:transition spd="slow" advTm="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Title 3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Arial"/>
                <a:cs typeface="Arial"/>
              </a:rPr>
              <a:t>Illustration of a Transplanted Kidney</a:t>
            </a:r>
            <a:endParaRPr lang="en-US" dirty="0">
              <a:latin typeface="Arial"/>
              <a:cs typeface="Arial"/>
            </a:endParaRPr>
          </a:p>
        </p:txBody>
      </p:sp>
      <p:pic>
        <p:nvPicPr>
          <p:cNvPr id="215043" name="Picture 4" descr="fig09_15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2175" y="1828800"/>
            <a:ext cx="7413625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216985504"/>
      </p:ext>
    </p:extLst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04800" y="1600200"/>
            <a:ext cx="8534400" cy="4953000"/>
          </a:xfrm>
          <a:prstGeom prst="roundRect">
            <a:avLst>
              <a:gd name="adj" fmla="val 7804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-1979605" y="-30162"/>
            <a:ext cx="9144000" cy="1447800"/>
          </a:xfrm>
          <a:prstGeom prst="rect">
            <a:avLst/>
          </a:prstGeom>
          <a:solidFill>
            <a:srgbClr val="2C0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Lecture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The Urinary System</a:t>
            </a:r>
            <a:endParaRPr lang="en-US" sz="4400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5548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>
                <a:latin typeface="Arial"/>
                <a:ea typeface="ＭＳ Ｐゴシック" charset="0"/>
                <a:cs typeface="ＭＳ Ｐゴシック" charset="0"/>
              </a:rPr>
              <a:t>Urinary System Pharmacology</a:t>
            </a:r>
          </a:p>
        </p:txBody>
      </p:sp>
      <p:graphicFrame>
        <p:nvGraphicFramePr>
          <p:cNvPr id="76836" name="Group 3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544741807"/>
              </p:ext>
            </p:extLst>
          </p:nvPr>
        </p:nvGraphicFramePr>
        <p:xfrm>
          <a:off x="457200" y="2509838"/>
          <a:ext cx="8229600" cy="2671763"/>
        </p:xfrm>
        <a:graphic>
          <a:graphicData uri="http://schemas.openxmlformats.org/drawingml/2006/table">
            <a:tbl>
              <a:tblPr/>
              <a:tblGrid>
                <a:gridCol w="2273300"/>
                <a:gridCol w="3213100"/>
                <a:gridCol w="2743200"/>
              </a:tblGrid>
              <a:tr h="787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  <a:hlinkClick r:id="rId3" tooltip="antibiotic"/>
                        </a:rPr>
                        <a:t>antibiotic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L="94053" marR="94053" marT="45712" marB="4571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treats bacterial infections</a:t>
                      </a:r>
                    </a:p>
                  </a:txBody>
                  <a:tcPr marL="94053" marR="94053"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Cipro, Macrobid</a:t>
                      </a:r>
                    </a:p>
                  </a:txBody>
                  <a:tcPr marL="94053" marR="94053"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096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  <a:hlinkClick r:id="rId4" tooltip="antispasmodic"/>
                        </a:rPr>
                        <a:t>antispasmodic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L="94053" marR="94053" marT="45712" marB="4571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prevent or reduce bladder muscle spasms</a:t>
                      </a:r>
                    </a:p>
                  </a:txBody>
                  <a:tcPr marL="94053" marR="94053"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Ditropan, Prostigmine</a:t>
                      </a:r>
                    </a:p>
                  </a:txBody>
                  <a:tcPr marL="94053" marR="94053"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787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  <a:hlinkClick r:id="rId5" tooltip="diuretics"/>
                        </a:rPr>
                        <a:t>diuretics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L="94053" marR="94053" marT="45712" marB="4571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increases volume of urine</a:t>
                      </a:r>
                    </a:p>
                  </a:txBody>
                  <a:tcPr marL="94053" marR="94053"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Lasix, Aldactone</a:t>
                      </a:r>
                    </a:p>
                  </a:txBody>
                  <a:tcPr marL="94053" marR="94053"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232714327"/>
      </p:ext>
    </p:extLst>
  </p:cSld>
  <p:clrMapOvr>
    <a:masterClrMapping/>
  </p:clrMapOvr>
  <p:transition spd="slow" advTm="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>
                <a:latin typeface="Arial"/>
                <a:ea typeface="ＭＳ Ｐゴシック" charset="0"/>
                <a:cs typeface="ＭＳ Ｐゴシック" charset="0"/>
              </a:rPr>
              <a:t>Urinary System Abbreviations</a:t>
            </a:r>
          </a:p>
        </p:txBody>
      </p:sp>
      <p:graphicFrame>
        <p:nvGraphicFramePr>
          <p:cNvPr id="43151" name="Group 143"/>
          <p:cNvGraphicFramePr>
            <a:graphicFrameLocks noGrp="1"/>
          </p:cNvGraphicFramePr>
          <p:nvPr>
            <p:ph idx="1"/>
          </p:nvPr>
        </p:nvGraphicFramePr>
        <p:xfrm>
          <a:off x="457200" y="2209800"/>
          <a:ext cx="8229600" cy="3314700"/>
        </p:xfrm>
        <a:graphic>
          <a:graphicData uri="http://schemas.openxmlformats.org/drawingml/2006/table">
            <a:tbl>
              <a:tblPr/>
              <a:tblGrid>
                <a:gridCol w="2272937"/>
                <a:gridCol w="5956663"/>
              </a:tblGrid>
              <a:tr h="552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AGN</a:t>
                      </a:r>
                    </a:p>
                  </a:txBody>
                  <a:tcPr marL="94053" marR="9405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acute glomerulonephritis</a:t>
                      </a:r>
                    </a:p>
                  </a:txBody>
                  <a:tcPr marL="94053" marR="9405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52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ARF</a:t>
                      </a:r>
                    </a:p>
                  </a:txBody>
                  <a:tcPr marL="94053" marR="9405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acute renal failure</a:t>
                      </a:r>
                    </a:p>
                  </a:txBody>
                  <a:tcPr marL="94053" marR="9405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52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ATN</a:t>
                      </a:r>
                    </a:p>
                  </a:txBody>
                  <a:tcPr marL="94053" marR="9405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acute tubular necrosis</a:t>
                      </a:r>
                    </a:p>
                  </a:txBody>
                  <a:tcPr marL="94053" marR="9405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52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BNO</a:t>
                      </a:r>
                    </a:p>
                  </a:txBody>
                  <a:tcPr marL="94053" marR="9405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bladder neck obstruction</a:t>
                      </a:r>
                    </a:p>
                  </a:txBody>
                  <a:tcPr marL="94053" marR="9405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52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BUN</a:t>
                      </a:r>
                    </a:p>
                  </a:txBody>
                  <a:tcPr marL="94053" marR="9405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blood urea nitrogen</a:t>
                      </a:r>
                    </a:p>
                  </a:txBody>
                  <a:tcPr marL="94053" marR="9405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52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cath</a:t>
                      </a:r>
                    </a:p>
                  </a:txBody>
                  <a:tcPr marL="94053" marR="9405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catheterization</a:t>
                      </a:r>
                    </a:p>
                  </a:txBody>
                  <a:tcPr marL="94053" marR="9405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113756022"/>
      </p:ext>
    </p:extLst>
  </p:cSld>
  <p:clrMapOvr>
    <a:masterClrMapping/>
  </p:clrMapOvr>
  <p:transition spd="slow" advTm="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>
                <a:latin typeface="Arial"/>
                <a:ea typeface="ＭＳ Ｐゴシック" charset="0"/>
                <a:cs typeface="ＭＳ Ｐゴシック" charset="0"/>
              </a:rPr>
              <a:t>Urinary System Abbreviations</a:t>
            </a:r>
          </a:p>
        </p:txBody>
      </p:sp>
      <p:graphicFrame>
        <p:nvGraphicFramePr>
          <p:cNvPr id="300189" name="Group 1181"/>
          <p:cNvGraphicFramePr>
            <a:graphicFrameLocks noGrp="1"/>
          </p:cNvGraphicFramePr>
          <p:nvPr>
            <p:ph idx="1"/>
          </p:nvPr>
        </p:nvGraphicFramePr>
        <p:xfrm>
          <a:off x="457200" y="1828800"/>
          <a:ext cx="8229600" cy="3905250"/>
        </p:xfrm>
        <a:graphic>
          <a:graphicData uri="http://schemas.openxmlformats.org/drawingml/2006/table">
            <a:tbl>
              <a:tblPr/>
              <a:tblGrid>
                <a:gridCol w="2273300"/>
                <a:gridCol w="5956300"/>
              </a:tblGrid>
              <a:tr h="552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ＭＳ Ｐゴシック" charset="0"/>
                        </a:rPr>
                        <a:t>Cl</a:t>
                      </a:r>
                      <a:r>
                        <a:rPr kumimoji="0" lang="en-US" sz="22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ＭＳ Ｐゴシック" charset="0"/>
                        </a:rPr>
                        <a:t>–</a:t>
                      </a:r>
                    </a:p>
                  </a:txBody>
                  <a:tcPr marL="94053" marR="9405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ＭＳ Ｐゴシック" charset="0"/>
                        </a:rPr>
                        <a:t>chloride</a:t>
                      </a:r>
                    </a:p>
                  </a:txBody>
                  <a:tcPr marL="94053" marR="9405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90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ＭＳ Ｐゴシック" charset="0"/>
                        </a:rPr>
                        <a:t>CRF</a:t>
                      </a:r>
                    </a:p>
                  </a:txBody>
                  <a:tcPr marL="94053" marR="9405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ＭＳ Ｐゴシック" charset="0"/>
                        </a:rPr>
                        <a:t>chronic renal failure</a:t>
                      </a:r>
                    </a:p>
                  </a:txBody>
                  <a:tcPr marL="94053" marR="9405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52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ＭＳ Ｐゴシック" charset="0"/>
                        </a:rPr>
                        <a:t>C&amp;S</a:t>
                      </a:r>
                    </a:p>
                  </a:txBody>
                  <a:tcPr marL="94053" marR="9405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ＭＳ Ｐゴシック" charset="0"/>
                        </a:rPr>
                        <a:t>culture and sensitivity</a:t>
                      </a:r>
                    </a:p>
                  </a:txBody>
                  <a:tcPr marL="94053" marR="9405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52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ＭＳ Ｐゴシック" charset="0"/>
                        </a:rPr>
                        <a:t>CAPD</a:t>
                      </a:r>
                    </a:p>
                  </a:txBody>
                  <a:tcPr marL="94053" marR="9405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ＭＳ Ｐゴシック" charset="0"/>
                        </a:rPr>
                        <a:t>continuous ambulatory peritoneal dialysis</a:t>
                      </a:r>
                    </a:p>
                  </a:txBody>
                  <a:tcPr marL="94053" marR="9405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52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ＭＳ Ｐゴシック" charset="0"/>
                        </a:rPr>
                        <a:t>CC</a:t>
                      </a:r>
                    </a:p>
                  </a:txBody>
                  <a:tcPr marL="94053" marR="9405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ＭＳ Ｐゴシック" charset="0"/>
                        </a:rPr>
                        <a:t>clean catch urine specimen</a:t>
                      </a:r>
                    </a:p>
                  </a:txBody>
                  <a:tcPr marL="94053" marR="9405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52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ＭＳ Ｐゴシック" charset="0"/>
                        </a:rPr>
                        <a:t>cysto</a:t>
                      </a:r>
                    </a:p>
                  </a:txBody>
                  <a:tcPr marL="94053" marR="9405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ＭＳ Ｐゴシック" charset="0"/>
                        </a:rPr>
                        <a:t>cystoscopy</a:t>
                      </a:r>
                    </a:p>
                  </a:txBody>
                  <a:tcPr marL="94053" marR="9405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52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ＭＳ Ｐゴシック" charset="0"/>
                        </a:rPr>
                        <a:t>ESRD</a:t>
                      </a:r>
                    </a:p>
                  </a:txBody>
                  <a:tcPr marL="94053" marR="9405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ＭＳ Ｐゴシック" charset="0"/>
                        </a:rPr>
                        <a:t>end-stage renal disease</a:t>
                      </a:r>
                    </a:p>
                  </a:txBody>
                  <a:tcPr marL="94053" marR="9405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443832410"/>
      </p:ext>
    </p:extLst>
  </p:cSld>
  <p:clrMapOvr>
    <a:masterClrMapping/>
  </p:clrMapOvr>
  <p:transition spd="slow" advTm="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>
                <a:latin typeface="Arial"/>
                <a:ea typeface="ＭＳ Ｐゴシック" charset="0"/>
                <a:cs typeface="ＭＳ Ｐゴシック" charset="0"/>
              </a:rPr>
              <a:t>Urinary System Abbreviations</a:t>
            </a:r>
          </a:p>
        </p:txBody>
      </p:sp>
      <p:graphicFrame>
        <p:nvGraphicFramePr>
          <p:cNvPr id="170032" name="Group 48"/>
          <p:cNvGraphicFramePr>
            <a:graphicFrameLocks noGrp="1"/>
          </p:cNvGraphicFramePr>
          <p:nvPr>
            <p:ph idx="1"/>
          </p:nvPr>
        </p:nvGraphicFramePr>
        <p:xfrm>
          <a:off x="457200" y="1981200"/>
          <a:ext cx="8229600" cy="3867150"/>
        </p:xfrm>
        <a:graphic>
          <a:graphicData uri="http://schemas.openxmlformats.org/drawingml/2006/table">
            <a:tbl>
              <a:tblPr/>
              <a:tblGrid>
                <a:gridCol w="2273300"/>
                <a:gridCol w="5956300"/>
              </a:tblGrid>
              <a:tr h="552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ＭＳ Ｐゴシック" charset="0"/>
                        </a:rPr>
                        <a:t>ESWL</a:t>
                      </a:r>
                    </a:p>
                  </a:txBody>
                  <a:tcPr marL="94053" marR="9405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ＭＳ Ｐゴシック" charset="0"/>
                        </a:rPr>
                        <a:t>extracorporeal shockwave lithotripsy</a:t>
                      </a:r>
                    </a:p>
                  </a:txBody>
                  <a:tcPr marL="94053" marR="9405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52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ＭＳ Ｐゴシック" charset="0"/>
                        </a:rPr>
                        <a:t>EU</a:t>
                      </a:r>
                    </a:p>
                  </a:txBody>
                  <a:tcPr marL="94053" marR="9405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ＭＳ Ｐゴシック" charset="0"/>
                        </a:rPr>
                        <a:t>excretory urography</a:t>
                      </a:r>
                    </a:p>
                  </a:txBody>
                  <a:tcPr marL="94053" marR="9405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52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ＭＳ Ｐゴシック" charset="0"/>
                        </a:rPr>
                        <a:t>GU</a:t>
                      </a:r>
                    </a:p>
                  </a:txBody>
                  <a:tcPr marL="94053" marR="9405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ＭＳ Ｐゴシック" charset="0"/>
                        </a:rPr>
                        <a:t>genitourinary</a:t>
                      </a:r>
                    </a:p>
                  </a:txBody>
                  <a:tcPr marL="94053" marR="9405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52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ＭＳ Ｐゴシック" charset="0"/>
                        </a:rPr>
                        <a:t>HCO</a:t>
                      </a:r>
                      <a:r>
                        <a:rPr kumimoji="0" lang="en-US" sz="22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ＭＳ Ｐゴシック" charset="0"/>
                        </a:rPr>
                        <a:t>3</a:t>
                      </a:r>
                      <a:r>
                        <a:rPr kumimoji="0" lang="en-US" sz="22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ＭＳ Ｐゴシック" charset="0"/>
                        </a:rPr>
                        <a:t>–</a:t>
                      </a:r>
                    </a:p>
                  </a:txBody>
                  <a:tcPr marL="94053" marR="9405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ＭＳ Ｐゴシック" charset="0"/>
                        </a:rPr>
                        <a:t>bicarbonate</a:t>
                      </a:r>
                    </a:p>
                  </a:txBody>
                  <a:tcPr marL="94053" marR="9405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52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ＭＳ Ｐゴシック" charset="0"/>
                        </a:rPr>
                        <a:t>HD</a:t>
                      </a:r>
                    </a:p>
                  </a:txBody>
                  <a:tcPr marL="94053" marR="9405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ＭＳ Ｐゴシック" charset="0"/>
                        </a:rPr>
                        <a:t>hemodialysis</a:t>
                      </a:r>
                    </a:p>
                  </a:txBody>
                  <a:tcPr marL="94053" marR="9405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52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ＭＳ Ｐゴシック" charset="0"/>
                        </a:rPr>
                        <a:t>H</a:t>
                      </a:r>
                      <a:r>
                        <a:rPr kumimoji="0" lang="en-US" sz="22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ＭＳ Ｐゴシック" charset="0"/>
                        </a:rPr>
                        <a:t>O</a:t>
                      </a:r>
                    </a:p>
                  </a:txBody>
                  <a:tcPr marL="94053" marR="9405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ＭＳ Ｐゴシック" charset="0"/>
                        </a:rPr>
                        <a:t>water</a:t>
                      </a:r>
                    </a:p>
                  </a:txBody>
                  <a:tcPr marL="94053" marR="9405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52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ＭＳ Ｐゴシック" charset="0"/>
                        </a:rPr>
                        <a:t>I&amp;O</a:t>
                      </a:r>
                    </a:p>
                  </a:txBody>
                  <a:tcPr marL="94053" marR="9405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ＭＳ Ｐゴシック" charset="0"/>
                        </a:rPr>
                        <a:t>input and output</a:t>
                      </a:r>
                    </a:p>
                  </a:txBody>
                  <a:tcPr marL="94053" marR="9405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6896200"/>
      </p:ext>
    </p:extLst>
  </p:cSld>
  <p:clrMapOvr>
    <a:masterClrMapping/>
  </p:clrMapOvr>
  <p:transition spd="slow" advTm="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>
                <a:latin typeface="Arial"/>
                <a:ea typeface="ＭＳ Ｐゴシック" charset="0"/>
                <a:cs typeface="ＭＳ Ｐゴシック" charset="0"/>
              </a:rPr>
              <a:t>Urinary System Abbreviations</a:t>
            </a:r>
          </a:p>
        </p:txBody>
      </p:sp>
      <p:graphicFrame>
        <p:nvGraphicFramePr>
          <p:cNvPr id="171046" name="Group 38"/>
          <p:cNvGraphicFramePr>
            <a:graphicFrameLocks noGrp="1"/>
          </p:cNvGraphicFramePr>
          <p:nvPr>
            <p:ph idx="1"/>
          </p:nvPr>
        </p:nvGraphicFramePr>
        <p:xfrm>
          <a:off x="457200" y="1924050"/>
          <a:ext cx="8229600" cy="3867150"/>
        </p:xfrm>
        <a:graphic>
          <a:graphicData uri="http://schemas.openxmlformats.org/drawingml/2006/table">
            <a:tbl>
              <a:tblPr/>
              <a:tblGrid>
                <a:gridCol w="2272937"/>
                <a:gridCol w="5956663"/>
              </a:tblGrid>
              <a:tr h="552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IPD</a:t>
                      </a:r>
                    </a:p>
                  </a:txBody>
                  <a:tcPr marL="94053" marR="9405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intermittent peritoneal dialysis</a:t>
                      </a:r>
                    </a:p>
                  </a:txBody>
                  <a:tcPr marL="94053" marR="9405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52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IVP</a:t>
                      </a:r>
                    </a:p>
                  </a:txBody>
                  <a:tcPr marL="94053" marR="9405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intravenous pyelogram</a:t>
                      </a:r>
                    </a:p>
                  </a:txBody>
                  <a:tcPr marL="94053" marR="9405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52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K</a:t>
                      </a:r>
                      <a:r>
                        <a:rPr kumimoji="0" lang="en-US" sz="2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+</a:t>
                      </a:r>
                    </a:p>
                  </a:txBody>
                  <a:tcPr marL="94053" marR="9405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potassium</a:t>
                      </a:r>
                    </a:p>
                  </a:txBody>
                  <a:tcPr marL="94053" marR="9405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52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KUB</a:t>
                      </a:r>
                    </a:p>
                  </a:txBody>
                  <a:tcPr marL="94053" marR="9405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kidney, ureter, bladder</a:t>
                      </a:r>
                    </a:p>
                  </a:txBody>
                  <a:tcPr marL="94053" marR="9405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52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mL</a:t>
                      </a:r>
                    </a:p>
                  </a:txBody>
                  <a:tcPr marL="94053" marR="9405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milliliter</a:t>
                      </a:r>
                    </a:p>
                  </a:txBody>
                  <a:tcPr marL="94053" marR="9405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52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Na</a:t>
                      </a:r>
                      <a:r>
                        <a:rPr kumimoji="0" lang="en-US" sz="2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+</a:t>
                      </a:r>
                    </a:p>
                  </a:txBody>
                  <a:tcPr marL="94053" marR="9405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sodium</a:t>
                      </a:r>
                    </a:p>
                  </a:txBody>
                  <a:tcPr marL="94053" marR="9405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52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NS</a:t>
                      </a:r>
                    </a:p>
                  </a:txBody>
                  <a:tcPr marL="94053" marR="9405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nephrotic syndrome</a:t>
                      </a:r>
                    </a:p>
                  </a:txBody>
                  <a:tcPr marL="94053" marR="9405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340472420"/>
      </p:ext>
    </p:extLst>
  </p:cSld>
  <p:clrMapOvr>
    <a:masterClrMapping/>
  </p:clrMapOvr>
  <p:transition spd="slow" advTm="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>
                <a:latin typeface="Arial"/>
                <a:ea typeface="ＭＳ Ｐゴシック" charset="0"/>
                <a:cs typeface="ＭＳ Ｐゴシック" charset="0"/>
              </a:rPr>
              <a:t>Urinary System Abbreviations</a:t>
            </a:r>
          </a:p>
        </p:txBody>
      </p:sp>
      <p:graphicFrame>
        <p:nvGraphicFramePr>
          <p:cNvPr id="172065" name="Group 33"/>
          <p:cNvGraphicFramePr>
            <a:graphicFrameLocks noGrp="1"/>
          </p:cNvGraphicFramePr>
          <p:nvPr>
            <p:ph idx="1"/>
          </p:nvPr>
        </p:nvGraphicFramePr>
        <p:xfrm>
          <a:off x="457200" y="2000250"/>
          <a:ext cx="8229600" cy="3867150"/>
        </p:xfrm>
        <a:graphic>
          <a:graphicData uri="http://schemas.openxmlformats.org/drawingml/2006/table">
            <a:tbl>
              <a:tblPr/>
              <a:tblGrid>
                <a:gridCol w="2272937"/>
                <a:gridCol w="5956663"/>
              </a:tblGrid>
              <a:tr h="552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pH</a:t>
                      </a:r>
                    </a:p>
                  </a:txBody>
                  <a:tcPr marL="94053" marR="9405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acidity or alkalinity </a:t>
                      </a:r>
                    </a:p>
                  </a:txBody>
                  <a:tcPr marL="94053" marR="9405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52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RP</a:t>
                      </a:r>
                    </a:p>
                  </a:txBody>
                  <a:tcPr marL="94053" marR="9405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retrograde pyelogram</a:t>
                      </a:r>
                    </a:p>
                  </a:txBody>
                  <a:tcPr marL="94053" marR="9405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52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SG, sp.gr.</a:t>
                      </a:r>
                    </a:p>
                  </a:txBody>
                  <a:tcPr marL="94053" marR="9405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specific gravity</a:t>
                      </a:r>
                    </a:p>
                  </a:txBody>
                  <a:tcPr marL="94053" marR="9405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52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U/A, UA</a:t>
                      </a:r>
                    </a:p>
                  </a:txBody>
                  <a:tcPr marL="94053" marR="9405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urinalysis</a:t>
                      </a:r>
                    </a:p>
                  </a:txBody>
                  <a:tcPr marL="94053" marR="9405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52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UC</a:t>
                      </a:r>
                    </a:p>
                  </a:txBody>
                  <a:tcPr marL="94053" marR="9405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urine culture</a:t>
                      </a:r>
                    </a:p>
                  </a:txBody>
                  <a:tcPr marL="94053" marR="9405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52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UTI</a:t>
                      </a:r>
                    </a:p>
                  </a:txBody>
                  <a:tcPr marL="94053" marR="9405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urinary tract infection</a:t>
                      </a:r>
                    </a:p>
                  </a:txBody>
                  <a:tcPr marL="94053" marR="9405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52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VCUG</a:t>
                      </a:r>
                    </a:p>
                  </a:txBody>
                  <a:tcPr marL="94053" marR="9405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voiding cystourethrography </a:t>
                      </a:r>
                    </a:p>
                  </a:txBody>
                  <a:tcPr marL="94053" marR="9405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512114148"/>
      </p:ext>
    </p:extLst>
  </p:cSld>
  <p:clrMapOvr>
    <a:masterClrMapping/>
  </p:clrMapOvr>
  <p:transition spd="slow" advTm="0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04800" y="1600200"/>
            <a:ext cx="8534400" cy="4953000"/>
          </a:xfrm>
          <a:prstGeom prst="roundRect">
            <a:avLst>
              <a:gd name="adj" fmla="val 7804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rgbClr val="2C0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Urinary System</a:t>
            </a:r>
          </a:p>
        </p:txBody>
      </p:sp>
    </p:spTree>
    <p:extLst>
      <p:ext uri="{BB962C8B-B14F-4D97-AF65-F5344CB8AC3E}">
        <p14:creationId xmlns:p14="http://schemas.microsoft.com/office/powerpoint/2010/main" xmlns="" val="2809428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04800" y="1600200"/>
            <a:ext cx="8534400" cy="4953000"/>
          </a:xfrm>
          <a:prstGeom prst="roundRect">
            <a:avLst>
              <a:gd name="adj" fmla="val 7804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rgbClr val="2C0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Charting Transcription and Case Study</a:t>
            </a:r>
          </a:p>
        </p:txBody>
      </p:sp>
    </p:spTree>
    <p:extLst>
      <p:ext uri="{BB962C8B-B14F-4D97-AF65-F5344CB8AC3E}">
        <p14:creationId xmlns:p14="http://schemas.microsoft.com/office/powerpoint/2010/main" xmlns="" val="255283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04800" y="1600200"/>
            <a:ext cx="8534400" cy="4953000"/>
          </a:xfrm>
          <a:prstGeom prst="roundRect">
            <a:avLst>
              <a:gd name="adj" fmla="val 7804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rgbClr val="2C0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Certification Exam</a:t>
            </a:r>
          </a:p>
        </p:txBody>
      </p:sp>
    </p:spTree>
    <p:extLst>
      <p:ext uri="{BB962C8B-B14F-4D97-AF65-F5344CB8AC3E}">
        <p14:creationId xmlns:p14="http://schemas.microsoft.com/office/powerpoint/2010/main" xmlns="" val="400132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04800" y="1600200"/>
            <a:ext cx="8534400" cy="4953000"/>
          </a:xfrm>
          <a:prstGeom prst="roundRect">
            <a:avLst>
              <a:gd name="adj" fmla="val 7804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rgbClr val="2C0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Skill and Drill Activity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The Urinary System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xmlns="" val="419822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9"/>
          <p:cNvSpPr txBox="1">
            <a:spLocks noChangeArrowheads="1"/>
          </p:cNvSpPr>
          <p:nvPr/>
        </p:nvSpPr>
        <p:spPr bwMode="auto">
          <a:xfrm>
            <a:off x="3429000" y="3013075"/>
            <a:ext cx="22860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Urinary System Illustrated</a:t>
            </a:r>
          </a:p>
        </p:txBody>
      </p:sp>
      <p:pic>
        <p:nvPicPr>
          <p:cNvPr id="30723" name="Picture 7" descr="CO09_0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92363" y="1667013"/>
            <a:ext cx="4359275" cy="5009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989390" y="298783"/>
            <a:ext cx="51701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lang="en-US" sz="4400" dirty="0" smtClean="0">
                <a:solidFill>
                  <a:srgbClr val="FFFFFF"/>
                </a:solidFill>
                <a:latin typeface="Arial"/>
                <a:cs typeface="Arial"/>
              </a:rPr>
              <a:t>he </a:t>
            </a:r>
            <a:r>
              <a:rPr lang="en-US" sz="4400" dirty="0">
                <a:solidFill>
                  <a:srgbClr val="FFFFFF"/>
                </a:solidFill>
                <a:latin typeface="Arial"/>
                <a:cs typeface="Arial"/>
              </a:rPr>
              <a:t>Urinary System </a:t>
            </a:r>
            <a:endParaRPr lang="en-US" sz="440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The urinary system, also called the genitourinary system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AutoNum type="alphaUcPeriod"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True</a:t>
            </a:r>
          </a:p>
          <a:p>
            <a:pPr marL="609600" indent="-609600">
              <a:buFontTx/>
              <a:buAutoNum type="alphaUcPeriod"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False</a:t>
            </a:r>
          </a:p>
        </p:txBody>
      </p:sp>
    </p:spTree>
    <p:extLst>
      <p:ext uri="{BB962C8B-B14F-4D97-AF65-F5344CB8AC3E}">
        <p14:creationId xmlns:p14="http://schemas.microsoft.com/office/powerpoint/2010/main" xmlns="" val="239370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The urinary system, also called the genitourinary system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AutoNum type="alphaUcPeriod"/>
              <a:defRPr/>
            </a:pPr>
            <a:r>
              <a:rPr lang="en-US" b="1" dirty="0" smtClean="0"/>
              <a:t>True</a:t>
            </a:r>
          </a:p>
          <a:p>
            <a:pPr marL="609600" indent="-609600">
              <a:buFontTx/>
              <a:buAutoNum type="alphaUcPeriod"/>
              <a:defRPr/>
            </a:pP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False</a:t>
            </a:r>
            <a:endParaRPr lang="en-US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004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Urine is a transparent yellow fluid containing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AutoNum type="alphaUcPeriod"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Unwanted wastes </a:t>
            </a:r>
          </a:p>
          <a:p>
            <a:pPr marL="609600" indent="-609600">
              <a:buFontTx/>
              <a:buAutoNum type="alphaUcPeriod"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Excess water</a:t>
            </a:r>
          </a:p>
          <a:p>
            <a:pPr marL="609600" indent="-609600">
              <a:buFontTx/>
              <a:buAutoNum type="alphaUcPeriod"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Salts and nitrogen compounds</a:t>
            </a:r>
          </a:p>
          <a:p>
            <a:pPr marL="609600" indent="-609600">
              <a:buFontTx/>
              <a:buAutoNum type="alphaUcPeriod"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All of the above</a:t>
            </a:r>
          </a:p>
        </p:txBody>
      </p:sp>
    </p:spTree>
    <p:extLst>
      <p:ext uri="{BB962C8B-B14F-4D97-AF65-F5344CB8AC3E}">
        <p14:creationId xmlns:p14="http://schemas.microsoft.com/office/powerpoint/2010/main" xmlns="" val="256589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Urine is a transparent yellow fluid containing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AutoNum type="alphaUcPeriod"/>
              <a:defRPr/>
            </a:pP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Unwanted wastes </a:t>
            </a:r>
          </a:p>
          <a:p>
            <a:pPr marL="609600" indent="-609600">
              <a:buFontTx/>
              <a:buAutoNum type="alphaUcPeriod"/>
              <a:defRPr/>
            </a:pP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Excess water</a:t>
            </a:r>
          </a:p>
          <a:p>
            <a:pPr marL="609600" indent="-609600">
              <a:buFontTx/>
              <a:buAutoNum type="alphaUcPeriod"/>
              <a:defRPr/>
            </a:pP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Salts and nitrogen compounds</a:t>
            </a:r>
          </a:p>
          <a:p>
            <a:pPr marL="609600" indent="-609600">
              <a:buFontTx/>
              <a:buAutoNum type="alphaUcPeriod"/>
              <a:defRPr/>
            </a:pPr>
            <a:r>
              <a:rPr lang="en-US" b="1" dirty="0" smtClean="0"/>
              <a:t>All of the above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194913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The primary organs of the system are the ureters, which continuously filter substances </a:t>
            </a:r>
            <a:b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from the blood and produce urine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AutoNum type="alphaUcPeriod"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True</a:t>
            </a:r>
          </a:p>
          <a:p>
            <a:pPr marL="609600" indent="-609600">
              <a:buFontTx/>
              <a:buAutoNum type="alphaUcPeriod"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False</a:t>
            </a:r>
          </a:p>
        </p:txBody>
      </p:sp>
    </p:spTree>
    <p:extLst>
      <p:ext uri="{BB962C8B-B14F-4D97-AF65-F5344CB8AC3E}">
        <p14:creationId xmlns:p14="http://schemas.microsoft.com/office/powerpoint/2010/main" xmlns="" val="213358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The primary organs of the system are the ureters, which continuously filter substances </a:t>
            </a:r>
            <a:b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from the blood and produce urine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AutoNum type="alphaUcPeriod"/>
              <a:defRPr/>
            </a:pP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True</a:t>
            </a:r>
          </a:p>
          <a:p>
            <a:pPr marL="609600" indent="-609600">
              <a:buFontTx/>
              <a:buAutoNum type="alphaUcPeriod"/>
              <a:defRPr/>
            </a:pPr>
            <a:r>
              <a:rPr lang="en-US" b="1" dirty="0" smtClean="0"/>
              <a:t>False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3311074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The structures of the </a:t>
            </a:r>
            <a:br>
              <a:rPr lang="en-US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urinary system include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AutoNum type="alphaUcPeriod"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Kidneys</a:t>
            </a:r>
          </a:p>
          <a:p>
            <a:pPr marL="609600" indent="-609600">
              <a:buFontTx/>
              <a:buAutoNum type="alphaUcPeriod"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Bladder</a:t>
            </a:r>
          </a:p>
          <a:p>
            <a:pPr marL="609600" indent="-609600">
              <a:buFontTx/>
              <a:buAutoNum type="alphaUcPeriod"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Ureters</a:t>
            </a:r>
          </a:p>
          <a:p>
            <a:pPr marL="609600" indent="-609600">
              <a:buFontTx/>
              <a:buAutoNum type="alphaUcPeriod"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All of the above</a:t>
            </a:r>
          </a:p>
        </p:txBody>
      </p:sp>
    </p:spTree>
    <p:extLst>
      <p:ext uri="{BB962C8B-B14F-4D97-AF65-F5344CB8AC3E}">
        <p14:creationId xmlns:p14="http://schemas.microsoft.com/office/powerpoint/2010/main" xmlns="" val="234884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The structures of the </a:t>
            </a:r>
            <a:br>
              <a:rPr lang="en-US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urinary system include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AutoNum type="alphaUcPeriod"/>
              <a:defRPr/>
            </a:pP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Kidneys</a:t>
            </a:r>
          </a:p>
          <a:p>
            <a:pPr marL="609600" indent="-609600">
              <a:buFontTx/>
              <a:buAutoNum type="alphaUcPeriod"/>
              <a:defRPr/>
            </a:pP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Bladder</a:t>
            </a:r>
          </a:p>
          <a:p>
            <a:pPr marL="609600" indent="-609600">
              <a:buFontTx/>
              <a:buAutoNum type="alphaUcPeriod"/>
              <a:defRPr/>
            </a:pP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Ureters</a:t>
            </a:r>
          </a:p>
          <a:p>
            <a:pPr marL="609600" indent="-609600">
              <a:buFontTx/>
              <a:buAutoNum type="alphaUcPeriod"/>
              <a:defRPr/>
            </a:pPr>
            <a:r>
              <a:rPr lang="en-US" b="1" dirty="0" smtClean="0"/>
              <a:t>All of the above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418217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>
                <a:latin typeface="Arial" charset="0"/>
                <a:ea typeface="ＭＳ Ｐゴシック" charset="0"/>
                <a:cs typeface="ＭＳ Ｐゴシック" charset="0"/>
              </a:rPr>
              <a:t>Tube like structures that transport the urine from the kidneys to the bladder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AutoNum type="alphaUcPeriod"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Kidneys</a:t>
            </a:r>
          </a:p>
          <a:p>
            <a:pPr marL="609600" indent="-609600">
              <a:buFontTx/>
              <a:buAutoNum type="alphaUcPeriod"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Ureters</a:t>
            </a:r>
          </a:p>
          <a:p>
            <a:pPr marL="609600" indent="-609600">
              <a:buFontTx/>
              <a:buAutoNum type="alphaUcPeriod"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Bladder</a:t>
            </a:r>
          </a:p>
          <a:p>
            <a:pPr marL="609600" indent="-609600">
              <a:buFontTx/>
              <a:buAutoNum type="alphaUcPeriod"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Urethra</a:t>
            </a:r>
          </a:p>
          <a:p>
            <a:pPr marL="609600" indent="-609600">
              <a:lnSpc>
                <a:spcPct val="90000"/>
              </a:lnSpc>
              <a:buFontTx/>
              <a:buAutoNum type="alphaUcPeriod"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486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>
                <a:latin typeface="Arial" charset="0"/>
                <a:ea typeface="ＭＳ Ｐゴシック" charset="0"/>
                <a:cs typeface="ＭＳ Ｐゴシック" charset="0"/>
              </a:rPr>
              <a:t>Tube like structures that transport the urine from the kidneys to the bladder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AutoNum type="alphaUcPeriod"/>
              <a:defRPr/>
            </a:pP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Kidneys</a:t>
            </a:r>
          </a:p>
          <a:p>
            <a:pPr marL="609600" indent="-609600">
              <a:buFontTx/>
              <a:buAutoNum type="alphaUcPeriod"/>
              <a:defRPr/>
            </a:pPr>
            <a:r>
              <a:rPr lang="en-US" b="1" dirty="0" smtClean="0"/>
              <a:t>Ureters</a:t>
            </a:r>
          </a:p>
          <a:p>
            <a:pPr marL="609600" indent="-609600">
              <a:buFontTx/>
              <a:buAutoNum type="alphaUcPeriod"/>
              <a:defRPr/>
            </a:pP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Bladder</a:t>
            </a:r>
          </a:p>
          <a:p>
            <a:pPr marL="609600" indent="-609600">
              <a:buFontTx/>
              <a:buAutoNum type="alphaUcPeriod"/>
              <a:defRPr/>
            </a:pP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Urethra</a:t>
            </a:r>
            <a:endParaRPr lang="en-US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803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931" name="Line 3"/>
          <p:cNvSpPr>
            <a:spLocks noChangeShapeType="1"/>
          </p:cNvSpPr>
          <p:nvPr/>
        </p:nvSpPr>
        <p:spPr bwMode="auto">
          <a:xfrm flipV="1">
            <a:off x="2070100" y="1320800"/>
            <a:ext cx="3111500" cy="201930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36932" name="Line 4"/>
          <p:cNvSpPr>
            <a:spLocks noChangeShapeType="1"/>
          </p:cNvSpPr>
          <p:nvPr/>
        </p:nvSpPr>
        <p:spPr bwMode="auto">
          <a:xfrm flipV="1">
            <a:off x="2120900" y="1358900"/>
            <a:ext cx="3073400" cy="198120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36939" name="Rectangle 1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" charset="0"/>
              </a:rPr>
              <a:t>Structures of the Urinary System </a:t>
            </a:r>
          </a:p>
        </p:txBody>
      </p:sp>
      <p:pic>
        <p:nvPicPr>
          <p:cNvPr id="636942" name="Picture 14" descr="fig17_0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785938" y="1600200"/>
            <a:ext cx="557053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The muscular sac that stores </a:t>
            </a:r>
            <a:br>
              <a:rPr lang="en-US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the urine for elimination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AutoNum type="alphaUcPeriod"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Kidneys</a:t>
            </a:r>
          </a:p>
          <a:p>
            <a:pPr marL="609600" indent="-609600">
              <a:buFontTx/>
              <a:buAutoNum type="alphaUcPeriod"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Ureters</a:t>
            </a:r>
          </a:p>
          <a:p>
            <a:pPr marL="609600" indent="-609600">
              <a:buFontTx/>
              <a:buAutoNum type="alphaUcPeriod"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Bladder</a:t>
            </a:r>
          </a:p>
          <a:p>
            <a:pPr marL="609600" indent="-609600">
              <a:buFontTx/>
              <a:buAutoNum type="alphaUcPeriod"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Urethra</a:t>
            </a:r>
          </a:p>
        </p:txBody>
      </p:sp>
    </p:spTree>
    <p:extLst>
      <p:ext uri="{BB962C8B-B14F-4D97-AF65-F5344CB8AC3E}">
        <p14:creationId xmlns:p14="http://schemas.microsoft.com/office/powerpoint/2010/main" xmlns="" val="178046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The muscular sac that stores </a:t>
            </a:r>
            <a:br>
              <a:rPr lang="en-US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the urine for elimination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AutoNum type="alphaUcPeriod"/>
              <a:defRPr/>
            </a:pP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Kidneys</a:t>
            </a:r>
          </a:p>
          <a:p>
            <a:pPr marL="609600" indent="-609600">
              <a:buFontTx/>
              <a:buAutoNum type="alphaUcPeriod"/>
              <a:defRPr/>
            </a:pP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Ureters</a:t>
            </a:r>
          </a:p>
          <a:p>
            <a:pPr marL="609600" indent="-609600">
              <a:buFontTx/>
              <a:buAutoNum type="alphaUcPeriod"/>
              <a:defRPr/>
            </a:pPr>
            <a:r>
              <a:rPr lang="en-US" b="1" dirty="0" smtClean="0"/>
              <a:t>Bladder</a:t>
            </a:r>
          </a:p>
          <a:p>
            <a:pPr marL="609600" indent="-609600">
              <a:buFontTx/>
              <a:buAutoNum type="alphaUcPeriod"/>
              <a:defRPr/>
            </a:pP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Urethra</a:t>
            </a:r>
            <a:endParaRPr lang="en-US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585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>
                <a:latin typeface="Arial" charset="0"/>
                <a:ea typeface="ＭＳ Ｐゴシック" charset="0"/>
                <a:cs typeface="ＭＳ Ｐゴシック" charset="0"/>
              </a:rPr>
              <a:t>The tube like structure that connects the bladder to the outside of the body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AutoNum type="alphaUcPeriod"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Kidneys</a:t>
            </a:r>
          </a:p>
          <a:p>
            <a:pPr marL="609600" indent="-609600">
              <a:buFontTx/>
              <a:buAutoNum type="alphaUcPeriod"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Ureters</a:t>
            </a:r>
          </a:p>
          <a:p>
            <a:pPr marL="609600" indent="-609600">
              <a:buFontTx/>
              <a:buAutoNum type="alphaUcPeriod"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Bladder</a:t>
            </a:r>
          </a:p>
          <a:p>
            <a:pPr marL="609600" indent="-609600">
              <a:buFontTx/>
              <a:buAutoNum type="alphaUcPeriod"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Urethra</a:t>
            </a:r>
          </a:p>
        </p:txBody>
      </p:sp>
    </p:spTree>
    <p:extLst>
      <p:ext uri="{BB962C8B-B14F-4D97-AF65-F5344CB8AC3E}">
        <p14:creationId xmlns:p14="http://schemas.microsoft.com/office/powerpoint/2010/main" xmlns="" val="216995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>
                <a:latin typeface="Arial" charset="0"/>
                <a:ea typeface="ＭＳ Ｐゴシック" charset="0"/>
                <a:cs typeface="ＭＳ Ｐゴシック" charset="0"/>
              </a:rPr>
              <a:t>The tube like structure that connects the bladder to the outside of the body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AutoNum type="alphaUcPeriod"/>
              <a:defRPr/>
            </a:pP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Kidneys</a:t>
            </a:r>
          </a:p>
          <a:p>
            <a:pPr marL="609600" indent="-609600">
              <a:buFontTx/>
              <a:buAutoNum type="alphaUcPeriod"/>
              <a:defRPr/>
            </a:pP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Ureters</a:t>
            </a:r>
          </a:p>
          <a:p>
            <a:pPr marL="609600" indent="-609600">
              <a:buFontTx/>
              <a:buAutoNum type="alphaUcPeriod"/>
              <a:defRPr/>
            </a:pP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Bladder</a:t>
            </a:r>
          </a:p>
          <a:p>
            <a:pPr marL="609600" indent="-609600">
              <a:buFontTx/>
              <a:buAutoNum type="alphaUcPeriod"/>
              <a:defRPr/>
            </a:pPr>
            <a:r>
              <a:rPr lang="en-US" b="1" dirty="0" smtClean="0"/>
              <a:t>Urethra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873766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The bean shaped organs that filter waste and produce urine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AutoNum type="alphaUcPeriod"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Kidneys</a:t>
            </a:r>
          </a:p>
          <a:p>
            <a:pPr marL="609600" indent="-609600">
              <a:buFontTx/>
              <a:buAutoNum type="alphaUcPeriod"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Ureters</a:t>
            </a:r>
          </a:p>
          <a:p>
            <a:pPr marL="609600" indent="-609600">
              <a:buFontTx/>
              <a:buAutoNum type="alphaUcPeriod"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Bladder</a:t>
            </a:r>
          </a:p>
          <a:p>
            <a:pPr marL="609600" indent="-609600">
              <a:buFontTx/>
              <a:buAutoNum type="alphaUcPeriod"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Urethra</a:t>
            </a:r>
          </a:p>
        </p:txBody>
      </p:sp>
    </p:spTree>
    <p:extLst>
      <p:ext uri="{BB962C8B-B14F-4D97-AF65-F5344CB8AC3E}">
        <p14:creationId xmlns:p14="http://schemas.microsoft.com/office/powerpoint/2010/main" xmlns="" val="180717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The bean shaped organs that filter waste and produce urine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AutoNum type="alphaUcPeriod"/>
              <a:defRPr/>
            </a:pPr>
            <a:r>
              <a:rPr lang="en-US" b="1" dirty="0" smtClean="0"/>
              <a:t>Kidneys</a:t>
            </a:r>
          </a:p>
          <a:p>
            <a:pPr marL="609600" indent="-609600">
              <a:buFontTx/>
              <a:buAutoNum type="alphaUcPeriod"/>
              <a:defRPr/>
            </a:pP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Ureters</a:t>
            </a:r>
          </a:p>
          <a:p>
            <a:pPr marL="609600" indent="-609600">
              <a:buFontTx/>
              <a:buAutoNum type="alphaUcPeriod"/>
              <a:defRPr/>
            </a:pP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Bladder</a:t>
            </a:r>
          </a:p>
          <a:p>
            <a:pPr marL="609600" indent="-609600">
              <a:buFontTx/>
              <a:buAutoNum type="alphaUcPeriod"/>
              <a:defRPr/>
            </a:pP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Urethra</a:t>
            </a:r>
            <a:endParaRPr lang="en-US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056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Nephrons are the functional units of the kidney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AutoNum type="alphaUcPeriod"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True</a:t>
            </a:r>
          </a:p>
          <a:p>
            <a:pPr marL="609600" indent="-609600">
              <a:buFontTx/>
              <a:buAutoNum type="alphaUcPeriod"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False </a:t>
            </a:r>
          </a:p>
        </p:txBody>
      </p:sp>
    </p:spTree>
    <p:extLst>
      <p:ext uri="{BB962C8B-B14F-4D97-AF65-F5344CB8AC3E}">
        <p14:creationId xmlns:p14="http://schemas.microsoft.com/office/powerpoint/2010/main" xmlns="" val="287117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Nephrons are the functional units of the kidney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AutoNum type="alphaUcPeriod"/>
              <a:defRPr/>
            </a:pPr>
            <a:r>
              <a:rPr lang="en-US" b="1" dirty="0" smtClean="0"/>
              <a:t>True</a:t>
            </a:r>
          </a:p>
          <a:p>
            <a:pPr marL="609600" indent="-609600">
              <a:buFontTx/>
              <a:buAutoNum type="alphaUcPeriod"/>
              <a:defRPr/>
            </a:pP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False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1480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The formation of urine can be divided into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AutoNum type="alphaUcPeriod"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Filtration </a:t>
            </a:r>
          </a:p>
          <a:p>
            <a:pPr marL="609600" indent="-609600">
              <a:buFontTx/>
              <a:buAutoNum type="alphaUcPeriod"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Reabsorption </a:t>
            </a:r>
          </a:p>
          <a:p>
            <a:pPr marL="609600" indent="-609600">
              <a:buFontTx/>
              <a:buAutoNum type="alphaUcPeriod"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Tubular secretion</a:t>
            </a:r>
          </a:p>
          <a:p>
            <a:pPr marL="609600" indent="-609600">
              <a:buFontTx/>
              <a:buAutoNum type="alphaUcPeriod"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All of the above</a:t>
            </a:r>
          </a:p>
        </p:txBody>
      </p:sp>
    </p:spTree>
    <p:extLst>
      <p:ext uri="{BB962C8B-B14F-4D97-AF65-F5344CB8AC3E}">
        <p14:creationId xmlns:p14="http://schemas.microsoft.com/office/powerpoint/2010/main" xmlns="" val="347660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The formation of urine can be divided into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AutoNum type="alphaUcPeriod"/>
              <a:defRPr/>
            </a:pP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Filtration </a:t>
            </a:r>
          </a:p>
          <a:p>
            <a:pPr marL="609600" indent="-609600">
              <a:buFontTx/>
              <a:buAutoNum type="alphaUcPeriod"/>
              <a:defRPr/>
            </a:pP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Reabsorption </a:t>
            </a:r>
          </a:p>
          <a:p>
            <a:pPr marL="609600" indent="-609600">
              <a:buFontTx/>
              <a:buAutoNum type="alphaUcPeriod"/>
              <a:defRPr/>
            </a:pP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Tubular secretion</a:t>
            </a:r>
          </a:p>
          <a:p>
            <a:pPr marL="609600" indent="-609600">
              <a:buFontTx/>
              <a:buAutoNum type="alphaUcPeriod"/>
              <a:defRPr/>
            </a:pPr>
            <a:r>
              <a:rPr lang="en-US" b="1" dirty="0" smtClean="0"/>
              <a:t>All of the above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361546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26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" charset="0"/>
              </a:rPr>
              <a:t>External Structure of the Kidneys</a:t>
            </a:r>
          </a:p>
        </p:txBody>
      </p:sp>
      <p:pic>
        <p:nvPicPr>
          <p:cNvPr id="645130" name="Picture 10" descr="fg31_00200_a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t="-5716" b="-5716"/>
          <a:stretch>
            <a:fillRect/>
          </a:stretch>
        </p:blipFill>
        <p:spPr/>
      </p:pic>
      <p:sp>
        <p:nvSpPr>
          <p:cNvPr id="645127" name="Rectangle 7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800" dirty="0"/>
              <a:t>Hilum</a:t>
            </a:r>
          </a:p>
          <a:p>
            <a:pPr lvl="1"/>
            <a:r>
              <a:rPr lang="en-US" sz="2400" dirty="0"/>
              <a:t>Entrance for renal arteries, nerves, and lymphatic vessels</a:t>
            </a:r>
          </a:p>
          <a:p>
            <a:r>
              <a:rPr lang="en-US" sz="2800" dirty="0"/>
              <a:t>Renal Pelvis</a:t>
            </a:r>
          </a:p>
          <a:p>
            <a:pPr lvl="1"/>
            <a:r>
              <a:rPr lang="en-US" sz="2400" dirty="0"/>
              <a:t>Collection point for urine before it is transported to the ureter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>
                <a:latin typeface="Arial" charset="0"/>
                <a:ea typeface="ＭＳ Ｐゴシック" charset="0"/>
                <a:cs typeface="ＭＳ Ｐゴシック" charset="0"/>
              </a:rPr>
              <a:t>Urine consists of 95 percent water and 5 percent solid substances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AutoNum type="alphaUcPeriod"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True</a:t>
            </a:r>
          </a:p>
          <a:p>
            <a:pPr marL="609600" indent="-609600">
              <a:buFontTx/>
              <a:buAutoNum type="alphaUcPeriod"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False</a:t>
            </a:r>
          </a:p>
        </p:txBody>
      </p:sp>
    </p:spTree>
    <p:extLst>
      <p:ext uri="{BB962C8B-B14F-4D97-AF65-F5344CB8AC3E}">
        <p14:creationId xmlns:p14="http://schemas.microsoft.com/office/powerpoint/2010/main" xmlns="" val="412548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>
                <a:latin typeface="Arial" charset="0"/>
                <a:ea typeface="ＭＳ Ｐゴシック" charset="0"/>
                <a:cs typeface="ＭＳ Ｐゴシック" charset="0"/>
              </a:rPr>
              <a:t>Urine consists of 95 percent water and 5 percent solid substances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AutoNum type="alphaUcPeriod"/>
              <a:defRPr/>
            </a:pPr>
            <a:r>
              <a:rPr lang="en-US" b="1" dirty="0" smtClean="0"/>
              <a:t>True</a:t>
            </a:r>
          </a:p>
          <a:p>
            <a:pPr marL="609600" indent="-609600">
              <a:buFontTx/>
              <a:buAutoNum type="alphaUcPeriod"/>
              <a:defRPr/>
            </a:pP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False</a:t>
            </a:r>
            <a:endParaRPr lang="en-US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5311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Approximately 1,000 to 1,500 ml of urine is voided daily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AutoNum type="alphaUcPeriod"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True</a:t>
            </a:r>
          </a:p>
          <a:p>
            <a:pPr marL="609600" indent="-609600">
              <a:buFontTx/>
              <a:buAutoNum type="alphaUcPeriod"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False</a:t>
            </a:r>
          </a:p>
        </p:txBody>
      </p:sp>
    </p:spTree>
    <p:extLst>
      <p:ext uri="{BB962C8B-B14F-4D97-AF65-F5344CB8AC3E}">
        <p14:creationId xmlns:p14="http://schemas.microsoft.com/office/powerpoint/2010/main" xmlns="" val="277153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Approximately 1,000 to 1,500 ml of urine is voided daily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AutoNum type="alphaUcPeriod"/>
              <a:defRPr/>
            </a:pPr>
            <a:r>
              <a:rPr lang="en-US" b="1" dirty="0" smtClean="0"/>
              <a:t>True</a:t>
            </a:r>
          </a:p>
          <a:p>
            <a:pPr marL="609600" indent="-609600">
              <a:buFontTx/>
              <a:buAutoNum type="alphaUcPeriod"/>
              <a:defRPr/>
            </a:pP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False</a:t>
            </a:r>
            <a:endParaRPr lang="en-US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647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Specific gravity does not measure </a:t>
            </a:r>
            <a:b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the kidney</a:t>
            </a:r>
            <a:r>
              <a:rPr lang="ja-JP" altLang="en-US" sz="2800"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s ability to concentrate </a:t>
            </a:r>
            <a:b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or dilute urine in relation to plasma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AutoNum type="alphaUcPeriod"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True</a:t>
            </a:r>
          </a:p>
          <a:p>
            <a:pPr marL="609600" indent="-609600">
              <a:buFontTx/>
              <a:buAutoNum type="alphaUcPeriod"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False</a:t>
            </a:r>
          </a:p>
        </p:txBody>
      </p:sp>
    </p:spTree>
    <p:extLst>
      <p:ext uri="{BB962C8B-B14F-4D97-AF65-F5344CB8AC3E}">
        <p14:creationId xmlns:p14="http://schemas.microsoft.com/office/powerpoint/2010/main" xmlns="" val="161457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Specific gravity does not measure </a:t>
            </a:r>
            <a:b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the kidney</a:t>
            </a:r>
            <a:r>
              <a:rPr lang="ja-JP" altLang="en-US" sz="2800"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s ability to concentrate </a:t>
            </a:r>
            <a:b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or dilute urine in relation to plasma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AutoNum type="alphaUcPeriod"/>
              <a:defRPr/>
            </a:pP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True</a:t>
            </a:r>
          </a:p>
          <a:p>
            <a:pPr marL="609600" indent="-609600">
              <a:buFontTx/>
              <a:buAutoNum type="alphaUcPeriod"/>
              <a:defRPr/>
            </a:pPr>
            <a:r>
              <a:rPr lang="en-US" b="1" dirty="0" smtClean="0"/>
              <a:t>False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400143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The condition of </a:t>
            </a:r>
            <a:br>
              <a:rPr lang="en-US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no urine production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AutoNum type="alphaUcPeriod"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Anuria</a:t>
            </a:r>
          </a:p>
          <a:p>
            <a:pPr marL="609600" indent="-609600">
              <a:buFontTx/>
              <a:buAutoNum type="alphaUcPeriod"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Hematuria</a:t>
            </a:r>
          </a:p>
          <a:p>
            <a:pPr marL="609600" indent="-609600">
              <a:buFontTx/>
              <a:buAutoNum type="alphaUcPeriod"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Uremia</a:t>
            </a:r>
          </a:p>
          <a:p>
            <a:pPr marL="609600" indent="-609600">
              <a:buFontTx/>
              <a:buAutoNum type="alphaUcPeriod"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Pyuria</a:t>
            </a:r>
          </a:p>
          <a:p>
            <a:pPr marL="609600" indent="-609600">
              <a:buFontTx/>
              <a:buAutoNum type="alphaUcPeriod"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609600" indent="-609600">
              <a:buFontTx/>
              <a:buNone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790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The condition of </a:t>
            </a:r>
            <a:br>
              <a:rPr lang="en-US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no urine production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AutoNum type="alphaUcPeriod"/>
              <a:defRPr/>
            </a:pPr>
            <a:r>
              <a:rPr lang="en-US" b="1" dirty="0" smtClean="0"/>
              <a:t>Anuria</a:t>
            </a:r>
          </a:p>
          <a:p>
            <a:pPr marL="609600" indent="-609600">
              <a:buFontTx/>
              <a:buAutoNum type="alphaUcPeriod"/>
              <a:defRPr/>
            </a:pP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Hematuria</a:t>
            </a:r>
          </a:p>
          <a:p>
            <a:pPr marL="609600" indent="-609600">
              <a:buFontTx/>
              <a:buAutoNum type="alphaUcPeriod"/>
              <a:defRPr/>
            </a:pP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Uremia</a:t>
            </a:r>
          </a:p>
          <a:p>
            <a:pPr marL="609600" indent="-609600">
              <a:buFontTx/>
              <a:buAutoNum type="alphaUcPeriod"/>
              <a:defRPr/>
            </a:pP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Pyuria</a:t>
            </a:r>
            <a:endParaRPr lang="en-US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94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The condition of pus in the urine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AutoNum type="alphaUcPeriod"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Anuria</a:t>
            </a:r>
          </a:p>
          <a:p>
            <a:pPr marL="609600" indent="-609600">
              <a:buFontTx/>
              <a:buAutoNum type="alphaUcPeriod"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Hematuria</a:t>
            </a:r>
          </a:p>
          <a:p>
            <a:pPr marL="609600" indent="-609600">
              <a:buFontTx/>
              <a:buAutoNum type="alphaUcPeriod"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Uremia</a:t>
            </a:r>
          </a:p>
          <a:p>
            <a:pPr marL="609600" indent="-609600">
              <a:buFontTx/>
              <a:buAutoNum type="alphaUcPeriod"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Pyuria</a:t>
            </a:r>
          </a:p>
        </p:txBody>
      </p:sp>
    </p:spTree>
    <p:extLst>
      <p:ext uri="{BB962C8B-B14F-4D97-AF65-F5344CB8AC3E}">
        <p14:creationId xmlns:p14="http://schemas.microsoft.com/office/powerpoint/2010/main" xmlns="" val="1196955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The condition of pus in the urine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AutoNum type="alphaUcPeriod"/>
              <a:defRPr/>
            </a:pP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Anuria</a:t>
            </a:r>
          </a:p>
          <a:p>
            <a:pPr marL="609600" indent="-609600">
              <a:buFontTx/>
              <a:buAutoNum type="alphaUcPeriod"/>
              <a:defRPr/>
            </a:pP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Hematuria</a:t>
            </a:r>
          </a:p>
          <a:p>
            <a:pPr marL="609600" indent="-609600">
              <a:buFontTx/>
              <a:buAutoNum type="alphaUcPeriod"/>
              <a:defRPr/>
            </a:pP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Uremia</a:t>
            </a:r>
          </a:p>
          <a:p>
            <a:pPr marL="609600" indent="-609600">
              <a:buFontTx/>
              <a:buAutoNum type="alphaUcPeriod"/>
              <a:defRPr/>
            </a:pPr>
            <a:r>
              <a:rPr lang="en-US" b="1" dirty="0" smtClean="0"/>
              <a:t>Pyuria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239650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17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Internal Structure of the Kidneys</a:t>
            </a:r>
          </a:p>
        </p:txBody>
      </p:sp>
      <p:pic>
        <p:nvPicPr>
          <p:cNvPr id="647178" name="Picture 10" descr="fg31_00200_b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t="-16000" b="-16000"/>
          <a:stretch>
            <a:fillRect/>
          </a:stretch>
        </p:blipFill>
        <p:spPr/>
      </p:pic>
      <p:sp>
        <p:nvSpPr>
          <p:cNvPr id="647175" name="Rectangle 7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800" dirty="0"/>
              <a:t>Cortex</a:t>
            </a:r>
          </a:p>
          <a:p>
            <a:pPr lvl="1"/>
            <a:r>
              <a:rPr lang="en-US" sz="2400" dirty="0"/>
              <a:t>Outer layer</a:t>
            </a:r>
          </a:p>
          <a:p>
            <a:pPr lvl="1"/>
            <a:r>
              <a:rPr lang="en-US" sz="2400" dirty="0"/>
              <a:t>Contains arteries, veins, convoluted tubules, and glomerular capsules (part of the nephron)</a:t>
            </a:r>
          </a:p>
          <a:p>
            <a:r>
              <a:rPr lang="en-US" sz="2800" dirty="0"/>
              <a:t>Medulla</a:t>
            </a:r>
          </a:p>
          <a:p>
            <a:pPr lvl="1"/>
            <a:r>
              <a:rPr lang="en-US" sz="2400" dirty="0"/>
              <a:t>Inner layer</a:t>
            </a:r>
          </a:p>
          <a:p>
            <a:pPr lvl="1"/>
            <a:r>
              <a:rPr lang="en-US" sz="2400" dirty="0"/>
              <a:t>Renal pyramids contain collecting tubules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The condition of blood </a:t>
            </a:r>
            <a:br>
              <a:rPr lang="en-US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in the urine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AutoNum type="alphaUcPeriod"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Anuria</a:t>
            </a:r>
          </a:p>
          <a:p>
            <a:pPr marL="609600" indent="-609600">
              <a:buFontTx/>
              <a:buAutoNum type="alphaUcPeriod"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Hematuria</a:t>
            </a:r>
          </a:p>
          <a:p>
            <a:pPr marL="609600" indent="-609600">
              <a:buFontTx/>
              <a:buAutoNum type="alphaUcPeriod"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Uremia</a:t>
            </a:r>
          </a:p>
          <a:p>
            <a:pPr marL="609600" indent="-609600">
              <a:buFontTx/>
              <a:buAutoNum type="alphaUcPeriod"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Pyuria</a:t>
            </a:r>
          </a:p>
        </p:txBody>
      </p:sp>
    </p:spTree>
    <p:extLst>
      <p:ext uri="{BB962C8B-B14F-4D97-AF65-F5344CB8AC3E}">
        <p14:creationId xmlns:p14="http://schemas.microsoft.com/office/powerpoint/2010/main" xmlns="" val="3121207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The condition of blood </a:t>
            </a:r>
            <a:br>
              <a:rPr lang="en-US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in the urine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AutoNum type="alphaUcPeriod"/>
              <a:defRPr/>
            </a:pP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Anuria</a:t>
            </a:r>
          </a:p>
          <a:p>
            <a:pPr marL="609600" indent="-609600">
              <a:buFontTx/>
              <a:buAutoNum type="alphaUcPeriod"/>
              <a:defRPr/>
            </a:pPr>
            <a:r>
              <a:rPr lang="en-US" b="1" dirty="0" smtClean="0"/>
              <a:t>Hematuria</a:t>
            </a:r>
          </a:p>
          <a:p>
            <a:pPr marL="609600" indent="-609600">
              <a:buFontTx/>
              <a:buAutoNum type="alphaUcPeriod"/>
              <a:defRPr/>
            </a:pP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Uremia</a:t>
            </a:r>
          </a:p>
          <a:p>
            <a:pPr marL="609600" indent="-609600">
              <a:buFontTx/>
              <a:buAutoNum type="alphaUcPeriod"/>
              <a:defRPr/>
            </a:pP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Pyuria</a:t>
            </a:r>
            <a:endParaRPr lang="en-US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308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The condition of urine products in the blood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AutoNum type="alphaUcPeriod"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Anuria</a:t>
            </a:r>
          </a:p>
          <a:p>
            <a:pPr marL="609600" indent="-609600">
              <a:buFontTx/>
              <a:buAutoNum type="alphaUcPeriod"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Hematuria</a:t>
            </a:r>
          </a:p>
          <a:p>
            <a:pPr marL="609600" indent="-609600">
              <a:buFontTx/>
              <a:buAutoNum type="alphaUcPeriod"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Uremia</a:t>
            </a:r>
          </a:p>
          <a:p>
            <a:pPr marL="609600" indent="-609600">
              <a:buFontTx/>
              <a:buAutoNum type="alphaUcPeriod"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Pyuria</a:t>
            </a:r>
          </a:p>
        </p:txBody>
      </p:sp>
    </p:spTree>
    <p:extLst>
      <p:ext uri="{BB962C8B-B14F-4D97-AF65-F5344CB8AC3E}">
        <p14:creationId xmlns:p14="http://schemas.microsoft.com/office/powerpoint/2010/main" xmlns="" val="360720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The condition of urine products in the blood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AutoNum type="alphaUcPeriod"/>
              <a:defRPr/>
            </a:pP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Anuria</a:t>
            </a:r>
          </a:p>
          <a:p>
            <a:pPr marL="609600" indent="-609600">
              <a:buFontTx/>
              <a:buAutoNum type="alphaUcPeriod"/>
              <a:defRPr/>
            </a:pP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Hematuria</a:t>
            </a:r>
          </a:p>
          <a:p>
            <a:pPr marL="609600" indent="-609600">
              <a:buFontTx/>
              <a:buAutoNum type="alphaUcPeriod"/>
              <a:defRPr/>
            </a:pPr>
            <a:r>
              <a:rPr lang="en-US" b="1" dirty="0" smtClean="0"/>
              <a:t>Uremia</a:t>
            </a:r>
          </a:p>
          <a:p>
            <a:pPr marL="609600" indent="-609600">
              <a:buFontTx/>
              <a:buAutoNum type="alphaUcPeriod"/>
              <a:defRPr/>
            </a:pP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Pyuria</a:t>
            </a:r>
            <a:endParaRPr lang="en-US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598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Cystitis is an inflammation of the bladder, usually secondary to ascending urinary tract infections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AutoNum type="alphaUcPeriod"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True</a:t>
            </a:r>
          </a:p>
          <a:p>
            <a:pPr marL="609600" indent="-609600">
              <a:buFontTx/>
              <a:buAutoNum type="alphaUcPeriod"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False</a:t>
            </a:r>
          </a:p>
          <a:p>
            <a:pPr marL="609600" indent="-609600">
              <a:buFontTx/>
              <a:buNone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69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Cystitis is an inflammation of the bladder, usually secondary to ascending urinary tract infections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AutoNum type="alphaUcPeriod"/>
              <a:defRPr/>
            </a:pPr>
            <a:r>
              <a:rPr lang="en-US" b="1" dirty="0" smtClean="0"/>
              <a:t>True</a:t>
            </a:r>
          </a:p>
          <a:p>
            <a:pPr marL="609600" indent="-609600">
              <a:buFontTx/>
              <a:buAutoNum type="alphaUcPeriod"/>
              <a:defRPr/>
            </a:pP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False</a:t>
            </a:r>
            <a:endParaRPr lang="en-US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720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Dysuria may be the </a:t>
            </a:r>
            <a:br>
              <a:rPr lang="en-US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only symptom of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AutoNum type="alphaUcPeriod"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Hematuria</a:t>
            </a:r>
          </a:p>
          <a:p>
            <a:pPr marL="609600" indent="-609600">
              <a:buFontTx/>
              <a:buAutoNum type="alphaUcPeriod"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Cystitis</a:t>
            </a:r>
          </a:p>
          <a:p>
            <a:pPr marL="609600" indent="-609600">
              <a:buFontTx/>
              <a:buAutoNum type="alphaUcPeriod"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Anuria</a:t>
            </a:r>
          </a:p>
          <a:p>
            <a:pPr marL="609600" indent="-609600">
              <a:buFontTx/>
              <a:buAutoNum type="alphaUcPeriod"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None of the above</a:t>
            </a:r>
          </a:p>
        </p:txBody>
      </p:sp>
    </p:spTree>
    <p:extLst>
      <p:ext uri="{BB962C8B-B14F-4D97-AF65-F5344CB8AC3E}">
        <p14:creationId xmlns:p14="http://schemas.microsoft.com/office/powerpoint/2010/main" xmlns="" val="144311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Dysuria may be the </a:t>
            </a:r>
            <a:br>
              <a:rPr lang="en-US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only symptom of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AutoNum type="alphaUcPeriod"/>
              <a:defRPr/>
            </a:pP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Hematuria</a:t>
            </a:r>
          </a:p>
          <a:p>
            <a:pPr marL="609600" indent="-609600">
              <a:buFontTx/>
              <a:buAutoNum type="alphaUcPeriod"/>
              <a:defRPr/>
            </a:pPr>
            <a:r>
              <a:rPr lang="en-US" b="1" dirty="0" smtClean="0"/>
              <a:t>Cystitis</a:t>
            </a:r>
          </a:p>
          <a:p>
            <a:pPr marL="609600" indent="-609600">
              <a:buFontTx/>
              <a:buAutoNum type="alphaUcPeriod"/>
              <a:defRPr/>
            </a:pP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Anuria</a:t>
            </a:r>
          </a:p>
          <a:p>
            <a:pPr marL="609600" indent="-609600">
              <a:buFontTx/>
              <a:buAutoNum type="alphaUcPeriod"/>
              <a:defRPr/>
            </a:pP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None of the above</a:t>
            </a:r>
            <a:endParaRPr lang="en-US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733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Arial" charset="0"/>
                <a:ea typeface="ＭＳ Ｐゴシック" charset="0"/>
                <a:cs typeface="ＭＳ Ｐゴシック" charset="0"/>
              </a:rPr>
              <a:t>Glomerulonephritis is a kidney disease that prevents the kidneys ability to </a:t>
            </a:r>
            <a:br>
              <a:rPr lang="en-US" sz="3200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3200" dirty="0">
                <a:latin typeface="Arial" charset="0"/>
                <a:ea typeface="ＭＳ Ｐゴシック" charset="0"/>
                <a:cs typeface="ＭＳ Ｐゴシック" charset="0"/>
              </a:rPr>
              <a:t>remove waste and excess fluids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AutoNum type="alphaUcPeriod"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True</a:t>
            </a:r>
          </a:p>
          <a:p>
            <a:pPr marL="609600" indent="-609600">
              <a:buFontTx/>
              <a:buAutoNum type="alphaUcPeriod"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False</a:t>
            </a:r>
          </a:p>
        </p:txBody>
      </p:sp>
    </p:spTree>
    <p:extLst>
      <p:ext uri="{BB962C8B-B14F-4D97-AF65-F5344CB8AC3E}">
        <p14:creationId xmlns:p14="http://schemas.microsoft.com/office/powerpoint/2010/main" xmlns="" val="78486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Arial" charset="0"/>
                <a:ea typeface="ＭＳ Ｐゴシック" charset="0"/>
                <a:cs typeface="ＭＳ Ｐゴシック" charset="0"/>
              </a:rPr>
              <a:t>Glomerulonephritis is a kidney disease that prevents the kidneys ability to </a:t>
            </a:r>
            <a:br>
              <a:rPr lang="en-US" sz="3200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3200" dirty="0">
                <a:latin typeface="Arial" charset="0"/>
                <a:ea typeface="ＭＳ Ｐゴシック" charset="0"/>
                <a:cs typeface="ＭＳ Ｐゴシック" charset="0"/>
              </a:rPr>
              <a:t>remove waste and excess fluids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AutoNum type="alphaUcPeriod"/>
              <a:defRPr/>
            </a:pPr>
            <a:r>
              <a:rPr lang="en-US" b="1" dirty="0" smtClean="0"/>
              <a:t>True</a:t>
            </a:r>
          </a:p>
          <a:p>
            <a:pPr marL="609600" indent="-609600">
              <a:buFontTx/>
              <a:buAutoNum type="alphaUcPeriod"/>
              <a:defRPr/>
            </a:pP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False</a:t>
            </a:r>
            <a:endParaRPr lang="en-US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037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The Nephron</a:t>
            </a:r>
          </a:p>
        </p:txBody>
      </p:sp>
      <p:pic>
        <p:nvPicPr>
          <p:cNvPr id="683012" name="Picture 4" descr="fg31_00300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t="-3456" b="-3456"/>
          <a:stretch>
            <a:fillRect/>
          </a:stretch>
        </p:blipFill>
        <p:spPr/>
      </p:pic>
      <p:sp>
        <p:nvSpPr>
          <p:cNvPr id="683011" name="Rectangle 3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800" dirty="0"/>
              <a:t>Nephron consists of:</a:t>
            </a:r>
          </a:p>
          <a:p>
            <a:pPr lvl="1"/>
            <a:r>
              <a:rPr lang="en-US" sz="2400" dirty="0"/>
              <a:t>Glomerulus</a:t>
            </a:r>
          </a:p>
          <a:p>
            <a:pPr lvl="1"/>
            <a:r>
              <a:rPr lang="en-US" sz="2400" dirty="0"/>
              <a:t>Bowman’s Capsule</a:t>
            </a:r>
          </a:p>
          <a:p>
            <a:pPr lvl="1"/>
            <a:r>
              <a:rPr lang="en-US" sz="2400" dirty="0"/>
              <a:t>Renal tubule</a:t>
            </a:r>
          </a:p>
          <a:p>
            <a:pPr lvl="2"/>
            <a:r>
              <a:rPr lang="en-US" sz="2000" dirty="0"/>
              <a:t>Proximal convoluted tubule</a:t>
            </a:r>
          </a:p>
          <a:p>
            <a:pPr lvl="2"/>
            <a:r>
              <a:rPr lang="en-US" sz="2000" dirty="0"/>
              <a:t>Loop of Henle</a:t>
            </a:r>
          </a:p>
          <a:p>
            <a:pPr lvl="2"/>
            <a:r>
              <a:rPr lang="en-US" sz="2000" dirty="0"/>
              <a:t>Distal convoluted tubule</a:t>
            </a:r>
          </a:p>
          <a:p>
            <a:pPr lvl="2"/>
            <a:r>
              <a:rPr lang="en-US" sz="2000" dirty="0"/>
              <a:t>Collecting tubule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04800" y="1600200"/>
            <a:ext cx="8534400" cy="4953000"/>
          </a:xfrm>
          <a:prstGeom prst="roundRect">
            <a:avLst>
              <a:gd name="adj" fmla="val 7804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rgbClr val="2C0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Summary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Topics Covered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28550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</a:rPr>
              <a:t>Ureters </a:t>
            </a:r>
          </a:p>
        </p:txBody>
      </p:sp>
      <p:pic>
        <p:nvPicPr>
          <p:cNvPr id="86019" name="Picture 6" descr="Fig09-0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t="-14340" b="-14340"/>
          <a:stretch>
            <a:fillRect/>
          </a:stretch>
        </p:blipFill>
        <p:spPr/>
      </p:pic>
      <p:sp>
        <p:nvSpPr>
          <p:cNvPr id="86020" name="Rectangle 3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>
                <a:latin typeface="Arial"/>
              </a:rPr>
              <a:t>Urine drains from renal pelvis into ureters</a:t>
            </a:r>
          </a:p>
          <a:p>
            <a:r>
              <a:rPr lang="en-US" dirty="0">
                <a:latin typeface="Arial"/>
              </a:rPr>
              <a:t>Extend from renal pelvis to urinary bladder</a:t>
            </a:r>
          </a:p>
          <a:p>
            <a:r>
              <a:rPr lang="en-US" dirty="0">
                <a:latin typeface="Arial"/>
              </a:rPr>
              <a:t>Lined with mucous membranes</a:t>
            </a: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PLAN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4400" dirty="0" smtClean="0">
            <a:solidFill>
              <a:schemeClr val="bg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KAPLAN THEME.thmx</Template>
  <TotalTime>2717</TotalTime>
  <Words>2088</Words>
  <Application>Microsoft Office PowerPoint</Application>
  <PresentationFormat>On-screen Show (4:3)</PresentationFormat>
  <Paragraphs>548</Paragraphs>
  <Slides>80</Slides>
  <Notes>33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80</vt:i4>
      </vt:variant>
    </vt:vector>
  </HeadingPairs>
  <TitlesOfParts>
    <vt:vector size="81" baseType="lpstr">
      <vt:lpstr>KAPLAN THEME</vt:lpstr>
      <vt:lpstr>Unit 2</vt:lpstr>
      <vt:lpstr>Class Overview</vt:lpstr>
      <vt:lpstr>Lecture</vt:lpstr>
      <vt:lpstr>Slide 4</vt:lpstr>
      <vt:lpstr>Structures of the Urinary System </vt:lpstr>
      <vt:lpstr>External Structure of the Kidneys</vt:lpstr>
      <vt:lpstr>Internal Structure of the Kidneys</vt:lpstr>
      <vt:lpstr>The Nephron</vt:lpstr>
      <vt:lpstr>Ureters </vt:lpstr>
      <vt:lpstr>The Male Urethra</vt:lpstr>
      <vt:lpstr> The Female Urethra</vt:lpstr>
      <vt:lpstr>Renal Tubules</vt:lpstr>
      <vt:lpstr>Kidney Pathology</vt:lpstr>
      <vt:lpstr>Kidney Pathology</vt:lpstr>
      <vt:lpstr>Kidney Pathology</vt:lpstr>
      <vt:lpstr>Urinary Bladder Pathology</vt:lpstr>
      <vt:lpstr>Urinary Bladder Pathology</vt:lpstr>
      <vt:lpstr>Medical Specialties</vt:lpstr>
      <vt:lpstr>Clinical Laboratory Tests</vt:lpstr>
      <vt:lpstr>Clinical Laboratory Tests</vt:lpstr>
      <vt:lpstr>Diagnostic Imaging</vt:lpstr>
      <vt:lpstr>Diagnostic Imaging</vt:lpstr>
      <vt:lpstr>Endoscopic Procedures</vt:lpstr>
      <vt:lpstr>Medical Treatments</vt:lpstr>
      <vt:lpstr>Dialysis Machine</vt:lpstr>
      <vt:lpstr>Surgical Treatments</vt:lpstr>
      <vt:lpstr>Lithotripsy and Extracorporeal Shockwave Therapy</vt:lpstr>
      <vt:lpstr>Surgical Treatments</vt:lpstr>
      <vt:lpstr>Illustration of a Transplanted Kidney</vt:lpstr>
      <vt:lpstr>Urinary System Pharmacology</vt:lpstr>
      <vt:lpstr>Urinary System Abbreviations</vt:lpstr>
      <vt:lpstr>Urinary System Abbreviations</vt:lpstr>
      <vt:lpstr>Urinary System Abbreviations</vt:lpstr>
      <vt:lpstr>Urinary System Abbreviations</vt:lpstr>
      <vt:lpstr>Urinary System Abbreviations</vt:lpstr>
      <vt:lpstr>Discussion</vt:lpstr>
      <vt:lpstr>Activity</vt:lpstr>
      <vt:lpstr>Activity</vt:lpstr>
      <vt:lpstr>Skill and Drill Activity</vt:lpstr>
      <vt:lpstr>The urinary system, also called the genitourinary system</vt:lpstr>
      <vt:lpstr>The urinary system, also called the genitourinary system</vt:lpstr>
      <vt:lpstr>Urine is a transparent yellow fluid containing </vt:lpstr>
      <vt:lpstr>Urine is a transparent yellow fluid containing </vt:lpstr>
      <vt:lpstr>The primary organs of the system are the ureters, which continuously filter substances  from the blood and produce urine</vt:lpstr>
      <vt:lpstr>The primary organs of the system are the ureters, which continuously filter substances  from the blood and produce urine</vt:lpstr>
      <vt:lpstr>The structures of the  urinary system include</vt:lpstr>
      <vt:lpstr>The structures of the  urinary system include</vt:lpstr>
      <vt:lpstr>Tube like structures that transport the urine from the kidneys to the bladder</vt:lpstr>
      <vt:lpstr>Tube like structures that transport the urine from the kidneys to the bladder</vt:lpstr>
      <vt:lpstr>The muscular sac that stores  the urine for elimination</vt:lpstr>
      <vt:lpstr>The muscular sac that stores  the urine for elimination</vt:lpstr>
      <vt:lpstr>The tube like structure that connects the bladder to the outside of the body</vt:lpstr>
      <vt:lpstr>The tube like structure that connects the bladder to the outside of the body</vt:lpstr>
      <vt:lpstr>The bean shaped organs that filter waste and produce urine</vt:lpstr>
      <vt:lpstr>The bean shaped organs that filter waste and produce urine</vt:lpstr>
      <vt:lpstr>Nephrons are the functional units of the kidney</vt:lpstr>
      <vt:lpstr>Nephrons are the functional units of the kidney</vt:lpstr>
      <vt:lpstr>The formation of urine can be divided into</vt:lpstr>
      <vt:lpstr>The formation of urine can be divided into</vt:lpstr>
      <vt:lpstr>Urine consists of 95 percent water and 5 percent solid substances</vt:lpstr>
      <vt:lpstr>Urine consists of 95 percent water and 5 percent solid substances</vt:lpstr>
      <vt:lpstr>Approximately 1,000 to 1,500 ml of urine is voided daily</vt:lpstr>
      <vt:lpstr>Approximately 1,000 to 1,500 ml of urine is voided daily</vt:lpstr>
      <vt:lpstr>Specific gravity does not measure  the kidney’s ability to concentrate  or dilute urine in relation to plasma</vt:lpstr>
      <vt:lpstr>Specific gravity does not measure  the kidney’s ability to concentrate  or dilute urine in relation to plasma</vt:lpstr>
      <vt:lpstr>The condition of  no urine production</vt:lpstr>
      <vt:lpstr>The condition of  no urine production</vt:lpstr>
      <vt:lpstr>The condition of pus in the urine</vt:lpstr>
      <vt:lpstr>The condition of pus in the urine</vt:lpstr>
      <vt:lpstr>The condition of blood  in the urine</vt:lpstr>
      <vt:lpstr>The condition of blood  in the urine</vt:lpstr>
      <vt:lpstr>The condition of urine products in the blood</vt:lpstr>
      <vt:lpstr>The condition of urine products in the blood</vt:lpstr>
      <vt:lpstr>Cystitis is an inflammation of the bladder, usually secondary to ascending urinary tract infections</vt:lpstr>
      <vt:lpstr>Cystitis is an inflammation of the bladder, usually secondary to ascending urinary tract infections</vt:lpstr>
      <vt:lpstr>Dysuria may be the  only symptom of</vt:lpstr>
      <vt:lpstr>Dysuria may be the  only symptom of</vt:lpstr>
      <vt:lpstr>Glomerulonephritis is a kidney disease that prevents the kidneys ability to  remove waste and excess fluids</vt:lpstr>
      <vt:lpstr>Glomerulonephritis is a kidney disease that prevents the kidneys ability to  remove waste and excess fluids</vt:lpstr>
      <vt:lpstr>Summary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Melinda Hollis</dc:creator>
  <cp:lastModifiedBy>Kaplan Higher Education</cp:lastModifiedBy>
  <cp:revision>17</cp:revision>
  <dcterms:created xsi:type="dcterms:W3CDTF">2013-06-25T04:06:15Z</dcterms:created>
  <dcterms:modified xsi:type="dcterms:W3CDTF">2014-04-15T17:49:08Z</dcterms:modified>
</cp:coreProperties>
</file>