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BF78-BDB0-41E7-AE12-B07E45EE653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93A6-A2AA-455D-96A8-505681113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57 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8354" y="8262939"/>
            <a:ext cx="15775479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sciencemag.org/sites/default/files/styles/inline__450w__no_aspect/public/worldmentalhealthday_16x9.jpg?itok=CaEbCZ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0" y="3509963"/>
            <a:ext cx="7394756" cy="32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6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1" y="809897"/>
            <a:ext cx="514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TREATMENTS FOR MENTAL DISORDERS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66651" y="2547257"/>
            <a:ext cx="930684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PSYCHOTHERAPY: </a:t>
            </a:r>
            <a:r>
              <a:rPr lang="en-US" sz="2000" dirty="0" smtClean="0"/>
              <a:t>Analysis, group therapy, help the patient cope with life.</a:t>
            </a:r>
          </a:p>
          <a:p>
            <a:r>
              <a:rPr lang="en-US" sz="2000" b="1" u="sng" dirty="0" smtClean="0"/>
              <a:t>TRANSCRANIAL MAGNETIC STIMULATION(TMS)-</a:t>
            </a:r>
            <a:r>
              <a:rPr lang="en-US" sz="2000" dirty="0" smtClean="0"/>
              <a:t>Non-invasive procedure causing </a:t>
            </a:r>
          </a:p>
          <a:p>
            <a:r>
              <a:rPr lang="en-US" sz="2000" dirty="0" smtClean="0"/>
              <a:t>Depolarization or hyperpolarization in the neurons of the brain.</a:t>
            </a:r>
            <a:endParaRPr lang="en-US" sz="2000" dirty="0"/>
          </a:p>
          <a:p>
            <a:r>
              <a:rPr lang="en-US" sz="2000" b="1" u="sng" dirty="0" smtClean="0"/>
              <a:t>PSYCHOPHARMACOLOGY: </a:t>
            </a:r>
            <a:r>
              <a:rPr lang="en-US" sz="2000" dirty="0" smtClean="0"/>
              <a:t>Effects of drugs on the mind and brain particularly the use of</a:t>
            </a:r>
          </a:p>
          <a:p>
            <a:r>
              <a:rPr lang="en-US" sz="2000" dirty="0" smtClean="0"/>
              <a:t>drugs in treating disorders.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. Antipsychotic drugs “major” tranquilizers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. Antidepressant drugs alter the patient’s mood by affecting levels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neurotransmitters in the brain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. Minor tranquilizers anxiety drugs not effective in treating emotional disorders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. Lithium-drug used to calm patient who suffer from bipolar disorder</a:t>
            </a:r>
          </a:p>
          <a:p>
            <a:r>
              <a:rPr lang="en-US" sz="2000" b="1" u="sng" dirty="0" smtClean="0"/>
              <a:t>ELECTROCONVULSIVE THERAPY (ECT): </a:t>
            </a:r>
            <a:r>
              <a:rPr lang="en-US" sz="2000" dirty="0" smtClean="0"/>
              <a:t>Procedure used for cases of prolonged major </a:t>
            </a:r>
          </a:p>
          <a:p>
            <a:r>
              <a:rPr lang="en-US" sz="2000" dirty="0" smtClean="0"/>
              <a:t>Depression.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88" y="-1"/>
            <a:ext cx="2651989" cy="241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177" y="-1"/>
            <a:ext cx="3426823" cy="27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7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731520"/>
            <a:ext cx="1082315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ERIKSON’S DEVELOPMENTAL STAGES OF LIFE</a:t>
            </a:r>
          </a:p>
          <a:p>
            <a:endParaRPr lang="en-US" sz="2000" b="1" u="sng" dirty="0"/>
          </a:p>
          <a:p>
            <a:r>
              <a:rPr lang="en-US" sz="2000" b="1" dirty="0" smtClean="0"/>
              <a:t>PRENATAL: </a:t>
            </a:r>
            <a:r>
              <a:rPr lang="en-US" sz="2000" dirty="0" smtClean="0"/>
              <a:t>Conception to Birth</a:t>
            </a:r>
          </a:p>
          <a:p>
            <a:r>
              <a:rPr lang="en-US" sz="2000" b="1" dirty="0" smtClean="0"/>
              <a:t>INFANCY: </a:t>
            </a:r>
            <a:r>
              <a:rPr lang="en-US" sz="2000" dirty="0" smtClean="0"/>
              <a:t>Birth to Toddler(2-3 years), trust and mistrust, sensory skills, caregiver attachment</a:t>
            </a:r>
          </a:p>
          <a:p>
            <a:r>
              <a:rPr lang="en-US" sz="2000" b="1" dirty="0" smtClean="0"/>
              <a:t>CHILDHOOD: </a:t>
            </a:r>
            <a:r>
              <a:rPr lang="en-US" sz="2000" dirty="0" smtClean="0"/>
              <a:t>Ages 3-5 years, cognitive and physical appearance change, at age 6-11 achievement is</a:t>
            </a:r>
          </a:p>
          <a:p>
            <a:r>
              <a:rPr lang="en-US" sz="2000" dirty="0" smtClean="0"/>
              <a:t>very important to them</a:t>
            </a:r>
          </a:p>
          <a:p>
            <a:r>
              <a:rPr lang="en-US" sz="2000" b="1" dirty="0" smtClean="0"/>
              <a:t>ADOLESCENCE: </a:t>
            </a:r>
            <a:r>
              <a:rPr lang="en-US" sz="2000" dirty="0" smtClean="0"/>
              <a:t>age 12-14, late adolescents age 15-19, sexual development, more independence from </a:t>
            </a:r>
          </a:p>
          <a:p>
            <a:r>
              <a:rPr lang="en-US" sz="2000" dirty="0" smtClean="0"/>
              <a:t>their parents, find their identity, role confusion</a:t>
            </a:r>
          </a:p>
          <a:p>
            <a:r>
              <a:rPr lang="en-US" sz="2000" b="1" dirty="0" smtClean="0"/>
              <a:t>ADULTHOOD: </a:t>
            </a:r>
            <a:r>
              <a:rPr lang="en-US" sz="2000" dirty="0" smtClean="0"/>
              <a:t>Challenges of career choice, success, at age 60 and older sometimes the person feels </a:t>
            </a:r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ntegrated or despair, physical capacities and relationships change, new meanings are discovered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ithin family relationships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09395"/>
            <a:ext cx="2514599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209395"/>
            <a:ext cx="1869141" cy="2648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41" y="3814107"/>
            <a:ext cx="3697941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742" y="5028545"/>
            <a:ext cx="347755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295" y="3814107"/>
            <a:ext cx="1670364" cy="304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597" y="3786184"/>
            <a:ext cx="2643403" cy="307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278" y="0"/>
            <a:ext cx="480172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slow's Hierarchy of Needs | Simply Psyc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0338"/>
            <a:ext cx="11875315" cy="6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914" y="836023"/>
            <a:ext cx="1393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STRESS….</a:t>
            </a:r>
          </a:p>
          <a:p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0446" y="2233748"/>
            <a:ext cx="1170147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Bodies reaction to the world around it…</a:t>
            </a:r>
          </a:p>
          <a:p>
            <a:r>
              <a:rPr lang="en-US" sz="2400" b="1" dirty="0" smtClean="0"/>
              <a:t>Symptoms of stress: </a:t>
            </a:r>
            <a:r>
              <a:rPr lang="en-US" sz="2400" dirty="0" smtClean="0"/>
              <a:t>Fatigue, exhaustion, lack of interest, depression, cramps, sore muscles,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hange in eating habits, boredom, tension, restlessness</a:t>
            </a:r>
          </a:p>
          <a:p>
            <a:endParaRPr lang="en-US" sz="2400" dirty="0"/>
          </a:p>
          <a:p>
            <a:r>
              <a:rPr lang="en-US" sz="2400" dirty="0" smtClean="0"/>
              <a:t>…..Depending on the level of stress it can be energizing, motivating or exhausting.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**Motivation; the stimulus that drives us to act.</a:t>
            </a:r>
          </a:p>
          <a:p>
            <a:r>
              <a:rPr lang="en-US" sz="2400" dirty="0" smtClean="0"/>
              <a:t>PTSD: Post traumatic stress disorder, feelings of anxiety, aggression, irritability, tension, guilt,</a:t>
            </a:r>
          </a:p>
          <a:p>
            <a:r>
              <a:rPr lang="en-US" sz="2400" dirty="0" smtClean="0"/>
              <a:t>feeling of detachment from others.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. Physical or sexual assault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. Natural disaster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. Terrorist attack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. Military combat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229144"/>
            <a:ext cx="5316583" cy="1834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0" y="0"/>
            <a:ext cx="3344090" cy="23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754" y="496389"/>
            <a:ext cx="2576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STAGES OF GRIEF…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11268" name="Picture 4" descr="Stages of Business Grief | Deal with Crisis • The Strategic CFOThe  Strategic C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3" y="1096553"/>
            <a:ext cx="5761900" cy="42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94" y="-1"/>
            <a:ext cx="6152605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ypes of psych special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ypes of psych special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0338"/>
            <a:ext cx="7002871" cy="6697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3554" y="1397726"/>
            <a:ext cx="34460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Psychology</a:t>
            </a:r>
            <a:r>
              <a:rPr lang="en-US" sz="2400" dirty="0" smtClean="0"/>
              <a:t>: study of</a:t>
            </a:r>
          </a:p>
          <a:p>
            <a:r>
              <a:rPr lang="en-US" sz="2400" dirty="0" smtClean="0"/>
              <a:t>Behavior and human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hought process</a:t>
            </a:r>
          </a:p>
          <a:p>
            <a:r>
              <a:rPr lang="en-US" sz="2400" b="1" u="sng" dirty="0" smtClean="0"/>
              <a:t>Psychologist</a:t>
            </a:r>
            <a:r>
              <a:rPr lang="en-US" sz="2400" dirty="0" smtClean="0"/>
              <a:t>: specialist</a:t>
            </a:r>
          </a:p>
          <a:p>
            <a:r>
              <a:rPr lang="en-US" sz="2400" dirty="0" smtClean="0"/>
              <a:t>trained in analysis, </a:t>
            </a:r>
          </a:p>
          <a:p>
            <a:r>
              <a:rPr lang="en-US" sz="2400" dirty="0" smtClean="0"/>
              <a:t>treatment and research.</a:t>
            </a:r>
          </a:p>
          <a:p>
            <a:r>
              <a:rPr lang="en-US" sz="2400" dirty="0" smtClean="0"/>
              <a:t>Can not write prescription</a:t>
            </a:r>
          </a:p>
          <a:p>
            <a:r>
              <a:rPr lang="en-US" sz="2400" b="1" u="sng" dirty="0" smtClean="0"/>
              <a:t>Psychiatrist: </a:t>
            </a:r>
            <a:r>
              <a:rPr lang="en-US" sz="2400" dirty="0" smtClean="0"/>
              <a:t>specialist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hat deals with diagnosis,</a:t>
            </a:r>
          </a:p>
          <a:p>
            <a:r>
              <a:rPr lang="en-US" sz="2400" dirty="0" smtClean="0"/>
              <a:t>treatment and prevention</a:t>
            </a:r>
          </a:p>
          <a:p>
            <a:r>
              <a:rPr lang="en-US" sz="2400" dirty="0" smtClean="0"/>
              <a:t>May write prescriptions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4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6789" y="1058091"/>
            <a:ext cx="577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PSYCHOLOGICAL DISORDERS</a:t>
            </a:r>
            <a:endParaRPr lang="en-US" sz="2800" b="1" dirty="0"/>
          </a:p>
        </p:txBody>
      </p:sp>
      <p:pic>
        <p:nvPicPr>
          <p:cNvPr id="3074" name="Picture 2" descr="Anxiety Disorder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" y="1581310"/>
            <a:ext cx="3714750" cy="52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0560" y="2403566"/>
            <a:ext cx="7491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Anxiety: </a:t>
            </a:r>
            <a:r>
              <a:rPr lang="en-US" sz="2400" dirty="0" smtClean="0"/>
              <a:t>Emotional disturbances that impair judgement.</a:t>
            </a:r>
            <a:endParaRPr lang="en-US" sz="2400" b="1" u="sng" dirty="0" smtClean="0"/>
          </a:p>
          <a:p>
            <a:r>
              <a:rPr lang="en-US" sz="2400" dirty="0" smtClean="0"/>
              <a:t>Phobias, panic attacks, compulsive rituals</a:t>
            </a:r>
            <a:endParaRPr lang="en-US" sz="2400" dirty="0"/>
          </a:p>
          <a:p>
            <a:r>
              <a:rPr lang="en-US" sz="2400" b="1" u="sng" dirty="0" smtClean="0"/>
              <a:t>Compulsions</a:t>
            </a:r>
            <a:r>
              <a:rPr lang="en-US" sz="2400" b="1" dirty="0" smtClean="0"/>
              <a:t>: </a:t>
            </a:r>
            <a:r>
              <a:rPr lang="en-US" sz="2400" dirty="0" smtClean="0"/>
              <a:t>Repetitive acts performed to relieve anxiety.</a:t>
            </a:r>
          </a:p>
          <a:p>
            <a:r>
              <a:rPr lang="en-US" sz="2400" b="1" u="sng" dirty="0" smtClean="0"/>
              <a:t>Delusions</a:t>
            </a:r>
            <a:r>
              <a:rPr lang="en-US" sz="2400" b="1" dirty="0" smtClean="0"/>
              <a:t>: </a:t>
            </a:r>
            <a:r>
              <a:rPr lang="en-US" sz="2400" dirty="0" smtClean="0"/>
              <a:t>Persistent thoughts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6" name="Picture 4" descr="DSM-5 Criteria for Diagnosing Generalized Anxiety Dis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66" y="4114800"/>
            <a:ext cx="73551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7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766" y="836023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PHOBIAS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56997" y="3239588"/>
            <a:ext cx="9790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Acrophobia-</a:t>
            </a:r>
            <a:r>
              <a:rPr lang="en-US" sz="2400" dirty="0" smtClean="0"/>
              <a:t>Fear of heights</a:t>
            </a:r>
            <a:endParaRPr lang="en-US" sz="2400" b="1" u="sng" dirty="0" smtClean="0"/>
          </a:p>
          <a:p>
            <a:r>
              <a:rPr lang="en-US" sz="2400" b="1" u="sng" dirty="0" smtClean="0"/>
              <a:t>Agoraphobia-</a:t>
            </a:r>
            <a:r>
              <a:rPr lang="en-US" sz="2400" dirty="0" smtClean="0"/>
              <a:t>Fear of crowds</a:t>
            </a:r>
            <a:endParaRPr lang="en-US" sz="2400" b="1" u="sng" dirty="0" smtClean="0"/>
          </a:p>
          <a:p>
            <a:r>
              <a:rPr lang="en-US" sz="2400" b="1" u="sng" dirty="0" smtClean="0"/>
              <a:t>Claustrophobia- </a:t>
            </a:r>
            <a:r>
              <a:rPr lang="en-US" sz="2400" dirty="0" smtClean="0"/>
              <a:t>Fear of closed spaces</a:t>
            </a:r>
            <a:endParaRPr lang="en-US" sz="2400" b="1" u="sng" dirty="0" smtClean="0"/>
          </a:p>
          <a:p>
            <a:r>
              <a:rPr lang="en-US" sz="2400" b="1" u="sng" dirty="0" err="1" smtClean="0"/>
              <a:t>Microphobia</a:t>
            </a:r>
            <a:r>
              <a:rPr lang="en-US" sz="2400" b="1" u="sng" dirty="0" smtClean="0"/>
              <a:t> – </a:t>
            </a:r>
            <a:r>
              <a:rPr lang="en-US" sz="2400" dirty="0" smtClean="0"/>
              <a:t>Fear of germs</a:t>
            </a:r>
            <a:endParaRPr lang="en-US" sz="2400" b="1" u="sng" dirty="0" smtClean="0"/>
          </a:p>
          <a:p>
            <a:r>
              <a:rPr lang="en-US" sz="2400" b="1" u="sng" dirty="0" smtClean="0"/>
              <a:t>Social Phobia – </a:t>
            </a:r>
            <a:r>
              <a:rPr lang="en-US" sz="2400" dirty="0" smtClean="0"/>
              <a:t>Fear of being embarrassed or humiliated in front of others </a:t>
            </a:r>
          </a:p>
          <a:p>
            <a:r>
              <a:rPr lang="en-US" sz="2400" b="1" u="sng" dirty="0" err="1" smtClean="0"/>
              <a:t>Thanatophobia</a:t>
            </a:r>
            <a:r>
              <a:rPr lang="en-US" sz="2400" b="1" u="sng" dirty="0" smtClean="0"/>
              <a:t> – </a:t>
            </a:r>
            <a:r>
              <a:rPr lang="en-US" sz="2400" dirty="0" smtClean="0"/>
              <a:t>Fear of death</a:t>
            </a:r>
          </a:p>
          <a:p>
            <a:r>
              <a:rPr lang="en-US" sz="2400" b="1" u="sng" dirty="0" smtClean="0"/>
              <a:t>Xenophobia – </a:t>
            </a:r>
            <a:r>
              <a:rPr lang="en-US" sz="2400" dirty="0" smtClean="0"/>
              <a:t>Fear of strangers</a:t>
            </a:r>
            <a:endParaRPr lang="en-US" sz="2400" b="1" u="sng" dirty="0"/>
          </a:p>
        </p:txBody>
      </p:sp>
      <p:pic>
        <p:nvPicPr>
          <p:cNvPr id="4098" name="Picture 2" descr="What is Fear? Types of Phobias and Their Mean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431075"/>
            <a:ext cx="4885509" cy="41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013" y="2014024"/>
            <a:ext cx="1813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DEVELOPMENTAL DISORDERS</a:t>
            </a:r>
            <a:endParaRPr lang="en-US" sz="2800" b="1" u="sng" dirty="0"/>
          </a:p>
        </p:txBody>
      </p:sp>
      <p:pic>
        <p:nvPicPr>
          <p:cNvPr id="5122" name="Picture 2" descr="Mental Retardation High Resolution Stock Photography and Images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3" y="2178423"/>
            <a:ext cx="4649417" cy="194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9017" y="2834640"/>
            <a:ext cx="5771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Broad term that includes some individuals who are 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rofoundly unable to function in the world and those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those who have relatively high intelligence but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re slow to learn.</a:t>
            </a:r>
            <a:endParaRPr lang="en-US" sz="2000" dirty="0"/>
          </a:p>
        </p:txBody>
      </p:sp>
      <p:pic>
        <p:nvPicPr>
          <p:cNvPr id="5124" name="Picture 4" descr="Intellectual disabilit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093" y="412402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 SYNDROME DEFINITION Art Print by artself | Society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17" y="4404300"/>
            <a:ext cx="4308054" cy="22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Environment in Autism - On B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Environment in Autism - On Bi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03" y="4158079"/>
            <a:ext cx="4443319" cy="2480541"/>
          </a:xfrm>
          <a:prstGeom prst="rect">
            <a:avLst/>
          </a:prstGeom>
        </p:spPr>
      </p:pic>
      <p:pic>
        <p:nvPicPr>
          <p:cNvPr id="5132" name="Picture 12" descr="Challenging behaviour &amp; autism: 3-18 years | Raising Children Net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11" y="312738"/>
            <a:ext cx="5059989" cy="15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Why many autistic children in Africa are hidden away and go undiagnosed |  The Independent | The Independ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7005917" cy="23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1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992777"/>
            <a:ext cx="3467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DISSOCIATIVE DISORDERS</a:t>
            </a:r>
          </a:p>
          <a:p>
            <a:endParaRPr lang="en-US" sz="2400" b="1" u="sng" dirty="0"/>
          </a:p>
        </p:txBody>
      </p:sp>
      <p:pic>
        <p:nvPicPr>
          <p:cNvPr id="6146" name="Picture 2" descr="Dissociative Identity Disorder (Multiple Personality Disorder) - Exploring  your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73"/>
            <a:ext cx="4970326" cy="4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8469" y="2063931"/>
            <a:ext cx="62962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Withdraw from reality, separate themselves</a:t>
            </a:r>
          </a:p>
          <a:p>
            <a:r>
              <a:rPr lang="en-US" sz="2400" dirty="0" smtClean="0"/>
              <a:t>. Multiple personality</a:t>
            </a:r>
          </a:p>
          <a:p>
            <a:r>
              <a:rPr lang="en-US" sz="2400" dirty="0" smtClean="0"/>
              <a:t>. Amnesia-forgetting events and places and even </a:t>
            </a:r>
          </a:p>
          <a:p>
            <a:r>
              <a:rPr lang="en-US" sz="2400" dirty="0" smtClean="0"/>
              <a:t>one’s identity.</a:t>
            </a:r>
          </a:p>
        </p:txBody>
      </p:sp>
      <p:pic>
        <p:nvPicPr>
          <p:cNvPr id="6148" name="Picture 4" descr="Living With Amnesia | Brai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10" y="3873748"/>
            <a:ext cx="6861370" cy="29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5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154" y="953589"/>
            <a:ext cx="2657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EATING DISORDERS</a:t>
            </a:r>
          </a:p>
          <a:p>
            <a:endParaRPr lang="en-US" sz="2400" b="1" u="sng" dirty="0"/>
          </a:p>
        </p:txBody>
      </p:sp>
      <p:sp>
        <p:nvSpPr>
          <p:cNvPr id="3" name="AutoShape 2" descr="What is Anorexia Nervos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6305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6240" y="2076994"/>
            <a:ext cx="7400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Anorexia Nervosa</a:t>
            </a:r>
            <a:r>
              <a:rPr lang="en-US" sz="2400" dirty="0" smtClean="0"/>
              <a:t> : Obsess about weight and food, seeing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hemselves as overweight, life-threatening disorder.</a:t>
            </a:r>
          </a:p>
          <a:p>
            <a:endParaRPr lang="en-US" sz="2400" dirty="0"/>
          </a:p>
          <a:p>
            <a:r>
              <a:rPr lang="en-US" sz="2400" b="1" u="sng" dirty="0" smtClean="0"/>
              <a:t>Bulimia Nervosa: </a:t>
            </a:r>
            <a:r>
              <a:rPr lang="en-US" sz="2400" dirty="0" smtClean="0"/>
              <a:t>Overeating followed by purging with </a:t>
            </a:r>
          </a:p>
          <a:p>
            <a:r>
              <a:rPr lang="en-US" sz="2400" dirty="0" smtClean="0"/>
              <a:t>Laxatives or vomiting</a:t>
            </a:r>
            <a:endParaRPr lang="en-US" sz="2400" dirty="0"/>
          </a:p>
        </p:txBody>
      </p:sp>
      <p:pic>
        <p:nvPicPr>
          <p:cNvPr id="7172" name="Picture 4" descr="Bulimia: 12 Secret Signs Someone Has It (PICTURES) - CBS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4015986"/>
            <a:ext cx="4684108" cy="28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ulimia Nervosa - Eagle Hills Recov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23" y="4015986"/>
            <a:ext cx="3867557" cy="28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211" y="1463040"/>
            <a:ext cx="1129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HYPOCHONDRIASIS: </a:t>
            </a:r>
            <a:r>
              <a:rPr lang="en-US" sz="2400" dirty="0" smtClean="0"/>
              <a:t>Person is preoccupied with fears of contacting, or idea that one has,</a:t>
            </a:r>
          </a:p>
          <a:p>
            <a:r>
              <a:rPr lang="en-US" sz="2400" dirty="0" smtClean="0"/>
              <a:t>a serious disease, based on misinterpretation of one or bodily signs or symptoms.</a:t>
            </a:r>
          </a:p>
          <a:p>
            <a:endParaRPr lang="en-US" sz="2400" dirty="0"/>
          </a:p>
        </p:txBody>
      </p:sp>
      <p:sp>
        <p:nvSpPr>
          <p:cNvPr id="4" name="AutoShape 2" descr="Hypochondriac Cartoons and Comics - funny pictures from Cartoon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2265549"/>
            <a:ext cx="4436377" cy="275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635" y="5257800"/>
            <a:ext cx="1129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IMPULSE CONTROL DISORDERS</a:t>
            </a:r>
            <a:r>
              <a:rPr lang="en-US" sz="2400" u="sng" dirty="0" smtClean="0"/>
              <a:t>:  </a:t>
            </a:r>
            <a:r>
              <a:rPr lang="en-US" sz="2400" b="1" dirty="0" smtClean="0"/>
              <a:t>ADHD(ATTENTION DEFICIT HYPERACTIVITY DISORDER)</a:t>
            </a:r>
          </a:p>
          <a:p>
            <a:r>
              <a:rPr lang="en-US" sz="2400" dirty="0" smtClean="0"/>
              <a:t>Inability to pay attention, hyperactivity, impulsive behaviors</a:t>
            </a:r>
          </a:p>
          <a:p>
            <a:r>
              <a:rPr lang="en-US" sz="2400" dirty="0" smtClean="0"/>
              <a:t>Other impulse control disorders include gambling, stealing, setting fires.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7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269" y="1031966"/>
            <a:ext cx="259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MOOD DISORDERS</a:t>
            </a:r>
          </a:p>
          <a:p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66206" y="2455817"/>
            <a:ext cx="114394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BIPOLAR: </a:t>
            </a:r>
            <a:r>
              <a:rPr lang="en-US" sz="2400" dirty="0" smtClean="0"/>
              <a:t> 2 POLES, MANIA AND DEPRESSION(ORIGINALLY CALLED MANIC DEPRESSIVE)</a:t>
            </a:r>
          </a:p>
          <a:p>
            <a:r>
              <a:rPr lang="en-US" sz="2400" dirty="0" smtClean="0"/>
              <a:t>There are actually stages of bipolar. Mood swings to profound depression.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u="sng" dirty="0" smtClean="0"/>
              <a:t>DEPRESSION: </a:t>
            </a:r>
            <a:r>
              <a:rPr lang="en-US" sz="2400" dirty="0" smtClean="0"/>
              <a:t>Affects 20 million people in the United States. Symptoms of sadness, lack of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njoyment in life, suicidal thoughts, difficulty sleeping.</a:t>
            </a:r>
            <a:endParaRPr lang="en-US" sz="2400" dirty="0"/>
          </a:p>
        </p:txBody>
      </p:sp>
      <p:sp>
        <p:nvSpPr>
          <p:cNvPr id="4" name="AutoShape 2" descr="The Conundrum of Bipolar II Depression: Q and A | Psychology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63" y="0"/>
            <a:ext cx="3862957" cy="229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60338"/>
            <a:ext cx="4586242" cy="213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022" y="4764141"/>
            <a:ext cx="4411597" cy="2009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6020"/>
            <a:ext cx="2857500" cy="193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207" y="4764141"/>
            <a:ext cx="4741814" cy="20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650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Chapter 57 Mental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Nine Career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57 Mental Health</dc:title>
  <dc:creator>Lisa Pfeiffer</dc:creator>
  <cp:lastModifiedBy>Lisa Pfeiffer</cp:lastModifiedBy>
  <cp:revision>24</cp:revision>
  <dcterms:created xsi:type="dcterms:W3CDTF">2020-11-06T15:42:52Z</dcterms:created>
  <dcterms:modified xsi:type="dcterms:W3CDTF">2020-11-06T20:53:20Z</dcterms:modified>
</cp:coreProperties>
</file>