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8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4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C29E-B44C-4B6D-B0B0-5F9C1ADEF33F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172F-8802-45B1-B639-DDF8FBA3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020" y="916313"/>
            <a:ext cx="9144000" cy="2387600"/>
          </a:xfrm>
        </p:spPr>
        <p:txBody>
          <a:bodyPr/>
          <a:lstStyle/>
          <a:p>
            <a:pPr algn="l"/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Chapter  11</a:t>
            </a:r>
          </a:p>
          <a:p>
            <a:pPr algn="l"/>
            <a:r>
              <a:rPr lang="en-US" dirty="0" smtClean="0"/>
              <a:t>January 2017</a:t>
            </a:r>
            <a:endParaRPr lang="en-US" dirty="0"/>
          </a:p>
        </p:txBody>
      </p:sp>
      <p:pic>
        <p:nvPicPr>
          <p:cNvPr id="4" name="Picture 3" descr="Image result for 7. List the 7 rights of med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39" y="618187"/>
            <a:ext cx="4146998" cy="5318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893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an IM shot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024566" y="1825625"/>
            <a:ext cx="3329233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4" descr="Image result for drawing up med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55" y="483919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https://coursewareobjects.elsevier.com/objects/elr/Bonewit9e/IC/jpg/Chapter11/011016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4" y="1690688"/>
            <a:ext cx="5615190" cy="4018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38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s://coursewareobjects.elsevier.com/objects/elr/Bonewit9e/IC/jpg/Chapter11/011018.jp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56" y="390882"/>
            <a:ext cx="6864350" cy="5972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611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/>
          <a:p>
            <a:r>
              <a:rPr lang="en-US" dirty="0" smtClean="0"/>
              <a:t>5 mL of </a:t>
            </a:r>
            <a:r>
              <a:rPr lang="en-US" dirty="0" err="1" smtClean="0"/>
              <a:t>Depro</a:t>
            </a:r>
            <a:r>
              <a:rPr lang="en-US" dirty="0" smtClean="0"/>
              <a:t>-Medrol 80 mg. given in left deltoid, manufacturer Merck,  lot number 28MKR--</a:t>
            </a:r>
            <a:r>
              <a:rPr lang="en-US" dirty="0" err="1" smtClean="0"/>
              <a:t>L.Brammer</a:t>
            </a:r>
            <a:r>
              <a:rPr lang="en-US" dirty="0" smtClean="0"/>
              <a:t>, MA</a:t>
            </a:r>
            <a:endParaRPr lang="en-US" dirty="0"/>
          </a:p>
        </p:txBody>
      </p:sp>
      <p:pic>
        <p:nvPicPr>
          <p:cNvPr id="7" name="Content Placeholder 6" descr="https://coursewareobjects.elsevier.com/objects/elr/Bonewit9e/IC/jpg/Chapter11/011012a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9" y="2033588"/>
            <a:ext cx="6472537" cy="472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coursewareobjects.elsevier.com/objects/elr/Bonewit9e/IC/jpg/Chapter11/011012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12" y="2400300"/>
            <a:ext cx="3313288" cy="217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70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 in mL.  </a:t>
            </a:r>
            <a:br>
              <a:rPr lang="en-US" dirty="0" smtClean="0"/>
            </a:br>
            <a:r>
              <a:rPr lang="en-US" dirty="0" smtClean="0"/>
              <a:t>There are 10 ml in one cm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ml  = .1 cm  and also = 1 cubic cm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</a:t>
            </a:r>
            <a:endParaRPr lang="en-US" dirty="0"/>
          </a:p>
        </p:txBody>
      </p:sp>
      <p:pic>
        <p:nvPicPr>
          <p:cNvPr id="5130" name="Picture 10" descr="Image result for ml and c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171690" y="2363470"/>
            <a:ext cx="573405" cy="605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290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8" name="Picture 8" descr="Image result for ml and 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061999"/>
            <a:ext cx="2349500" cy="17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www.cdc.gov/tb/images/pubs/skintesrrul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1287"/>
            <a:ext cx="2644775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0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Tuberculosis tests= Monteux , TB, PPD, skin test.  </a:t>
            </a:r>
            <a:br>
              <a:rPr lang="en-US" dirty="0" smtClean="0"/>
            </a:br>
            <a:r>
              <a:rPr lang="en-US" dirty="0" smtClean="0"/>
              <a:t>Negative is  ≤5 ml ------≥ 10 ml is positive</a:t>
            </a:r>
            <a:endParaRPr lang="en-US" dirty="0"/>
          </a:p>
        </p:txBody>
      </p:sp>
      <p:pic>
        <p:nvPicPr>
          <p:cNvPr id="5" name="Content Placeholder 4" descr="Image result for 7. Mantoux Tuberculin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300" y="1825625"/>
            <a:ext cx="5181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916112"/>
            <a:ext cx="47625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7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notes of TB test: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given</a:t>
            </a:r>
            <a:endParaRPr lang="en-US" dirty="0" smtClean="0"/>
          </a:p>
          <a:p>
            <a:pPr lvl="1"/>
            <a:r>
              <a:rPr lang="en-US" dirty="0" smtClean="0"/>
              <a:t>Tubersol Mantoux test 5 TU, 0.1 mL. Merck labs Lot # CO832AA. Admin Rt. Anterior  forearm </a:t>
            </a:r>
            <a:r>
              <a:rPr lang="en-US" dirty="0" smtClean="0"/>
              <a:t>ID. </a:t>
            </a:r>
            <a:r>
              <a:rPr lang="en-US" dirty="0" smtClean="0"/>
              <a:t> Pt to return on 2-17-2017 to have results read.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read</a:t>
            </a:r>
          </a:p>
          <a:p>
            <a:pPr lvl="1"/>
            <a:r>
              <a:rPr lang="en-US" dirty="0" smtClean="0"/>
              <a:t>Tubersol Mantoux test: 9 mm. Pt. provided with TB record card. Scheduled for TB retesting on 2-28-2017</a:t>
            </a:r>
          </a:p>
          <a:p>
            <a:endParaRPr lang="en-US" dirty="0"/>
          </a:p>
        </p:txBody>
      </p:sp>
      <p:pic>
        <p:nvPicPr>
          <p:cNvPr id="6" name="Picture 2" descr="Image result for tb skin test chart no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525588"/>
            <a:ext cx="5181600" cy="4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6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09438"/>
              </p:ext>
            </p:extLst>
          </p:nvPr>
        </p:nvGraphicFramePr>
        <p:xfrm>
          <a:off x="584200" y="549434"/>
          <a:ext cx="10756901" cy="384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4433"/>
                <a:gridCol w="5234124"/>
                <a:gridCol w="1718344"/>
              </a:tblGrid>
              <a:tr h="416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Drug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Effects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Brand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Analgesic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To manage pain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Tylenol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3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Anesthetic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loss of feeling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err="1" smtClean="0">
                          <a:effectLst/>
                        </a:rPr>
                        <a:t>Xylocain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1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Antacid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treat heartburn, indigestion etc.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Maalox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2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Antidepressant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treat</a:t>
                      </a:r>
                      <a:r>
                        <a:rPr lang="en-US" sz="2800" baseline="0" dirty="0" smtClean="0">
                          <a:effectLst/>
                        </a:rPr>
                        <a:t> depression &amp; anxiety etc.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Prozac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2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Antidiabetic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treat diabetes mellitus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Glucotrol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74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 medication lists all the risks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16700" cy="4351338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small print usually on the back  of the page. </a:t>
            </a:r>
          </a:p>
          <a:p>
            <a:r>
              <a:rPr lang="en-US" dirty="0" smtClean="0"/>
              <a:t>OTC (over the counter) ads do not.</a:t>
            </a:r>
          </a:p>
          <a:p>
            <a:endParaRPr lang="en-US" dirty="0"/>
          </a:p>
        </p:txBody>
      </p:sp>
      <p:pic>
        <p:nvPicPr>
          <p:cNvPr id="12290" name="Picture 2" descr="Image result for drug advertisements R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25" y="3289299"/>
            <a:ext cx="4488680" cy="27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7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45992"/>
              </p:ext>
            </p:extLst>
          </p:nvPr>
        </p:nvGraphicFramePr>
        <p:xfrm>
          <a:off x="1168400" y="435769"/>
          <a:ext cx="10045700" cy="5758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2059"/>
                <a:gridCol w="4863641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Look up the classification on page 431 and find the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Brand name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7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vitamin/ Mineral supplement (Orange)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MVI  multivitamin (OTC) I po qd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One by mouth every day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09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Antihypertensive (Red)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Cardizem 30 mg I po bid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Diuretic (Yellow)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Lasix mg I po qod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7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Antidiabetic (Green)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Glucotrol 5 mg I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ac breakfast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863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Non-Narcotic Analgesic (Tylenol) (Brown)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Tylenol 500 mg I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prn pain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Note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pt</a:t>
                      </a:r>
                      <a:r>
                        <a:rPr lang="en-US" sz="1800" dirty="0">
                          <a:effectLst/>
                        </a:rPr>
                        <a:t> c/o pain </a:t>
                      </a:r>
                      <a:r>
                        <a:rPr lang="en-US" sz="1800" dirty="0" err="1">
                          <a:effectLst/>
                        </a:rPr>
                        <a:t>qid</a:t>
                      </a:r>
                      <a:r>
                        <a:rPr lang="en-US" sz="1800" dirty="0">
                          <a:effectLst/>
                        </a:rPr>
                        <a:t> sun, </a:t>
                      </a:r>
                      <a:r>
                        <a:rPr lang="en-US" sz="1800" dirty="0" err="1">
                          <a:effectLst/>
                        </a:rPr>
                        <a:t>tid</a:t>
                      </a:r>
                      <a:r>
                        <a:rPr lang="en-US" sz="1800" dirty="0">
                          <a:effectLst/>
                        </a:rPr>
                        <a:t> Wed, and bid Fri. No c/o on other </a:t>
                      </a:r>
                      <a:r>
                        <a:rPr lang="en-US" sz="1800" dirty="0" smtClean="0">
                          <a:effectLst/>
                        </a:rPr>
                        <a:t>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78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965200" y="1644969"/>
            <a:ext cx="10388600" cy="457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t">
              <a:lnSpc>
                <a:spcPct val="100000"/>
              </a:lnSpc>
            </a:pP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AMOUNT ORDERED 		</a:t>
            </a:r>
            <a:br>
              <a:rPr lang="en-US" sz="2000" dirty="0" smtClean="0"/>
            </a:br>
            <a:r>
              <a:rPr lang="en-US" sz="2000" dirty="0" smtClean="0"/>
              <a:t>______________	           X     VEHICLE 	=       DOSE GIVEN</a:t>
            </a:r>
            <a:br>
              <a:rPr lang="en-US" sz="2000" dirty="0" smtClean="0"/>
            </a:br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smtClean="0"/>
              <a:t>AMOUNT ON HAND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14341" name="Picture 5" descr="Image result for medication calculation formula tabl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900" y="1835977"/>
            <a:ext cx="9067800" cy="37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11200" y="5689633"/>
                <a:ext cx="11049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28600" fontAlgn="base"/>
                <a:r>
                  <a:rPr lang="en-US" i="1" dirty="0" smtClean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Answers:  1=1/2 tab, 2=2 tabs, 3= ½ tab, 4=2 tabs, 5=4 tabs, 6=1 ½ tabs, 7=4 tabs, 8=1/2 mL., 9=4 </a:t>
                </a:r>
                <a:r>
                  <a:rPr lang="en-US" i="1" dirty="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mL.</a:t>
                </a:r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 (10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5 x 2 mL= 4mL), 10= 25 mL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5689633"/>
                <a:ext cx="11049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497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11200" y="4439444"/>
            <a:ext cx="10960100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644" y="489397"/>
            <a:ext cx="9795457" cy="3593206"/>
          </a:xfrm>
        </p:spPr>
        <p:txBody>
          <a:bodyPr/>
          <a:lstStyle/>
          <a:p>
            <a:r>
              <a:rPr lang="en-US" dirty="0" smtClean="0"/>
              <a:t>How many ways </a:t>
            </a:r>
            <a:br>
              <a:rPr lang="en-US" dirty="0" smtClean="0"/>
            </a:br>
            <a:r>
              <a:rPr lang="en-US" dirty="0" smtClean="0"/>
              <a:t>to give meds </a:t>
            </a:r>
            <a:br>
              <a:rPr lang="en-US" dirty="0" smtClean="0"/>
            </a:br>
            <a:r>
              <a:rPr lang="en-US" dirty="0" smtClean="0"/>
              <a:t>can you name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Image result for 7. List the 7 rights of medica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12" y="631065"/>
            <a:ext cx="4662151" cy="5653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184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Rx label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Pt. name</a:t>
            </a:r>
          </a:p>
          <a:p>
            <a:pPr lvl="1"/>
            <a:r>
              <a:rPr lang="en-US" dirty="0" smtClean="0"/>
              <a:t>Holly Roberts</a:t>
            </a:r>
          </a:p>
          <a:p>
            <a:r>
              <a:rPr lang="en-US" dirty="0" smtClean="0"/>
              <a:t>Medication is</a:t>
            </a:r>
          </a:p>
          <a:p>
            <a:pPr lvl="1"/>
            <a:r>
              <a:rPr lang="en-US" dirty="0" smtClean="0"/>
              <a:t>Amoxil</a:t>
            </a:r>
          </a:p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250 mg</a:t>
            </a:r>
          </a:p>
          <a:p>
            <a:r>
              <a:rPr lang="en-US" dirty="0" smtClean="0"/>
              <a:t>Directions</a:t>
            </a:r>
          </a:p>
          <a:p>
            <a:pPr lvl="1"/>
            <a:r>
              <a:rPr lang="en-US" dirty="0" smtClean="0"/>
              <a:t>One by mouth 3 times a day for 10 days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72" y="589253"/>
            <a:ext cx="537049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05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36065" cy="4351338"/>
          </a:xfrm>
        </p:spPr>
        <p:txBody>
          <a:bodyPr/>
          <a:lstStyle/>
          <a:p>
            <a:r>
              <a:rPr lang="en-US" dirty="0" smtClean="0"/>
              <a:t>Cipro</a:t>
            </a:r>
          </a:p>
          <a:p>
            <a:r>
              <a:rPr lang="en-US" dirty="0" smtClean="0"/>
              <a:t>Prevacid 15mg</a:t>
            </a:r>
          </a:p>
          <a:p>
            <a:r>
              <a:rPr lang="en-US" dirty="0" smtClean="0"/>
              <a:t>Lipitor 10 mg</a:t>
            </a:r>
          </a:p>
          <a:p>
            <a:r>
              <a:rPr lang="en-US" dirty="0" smtClean="0"/>
              <a:t>Prozac 20 mg</a:t>
            </a:r>
          </a:p>
          <a:p>
            <a:r>
              <a:rPr lang="en-US" dirty="0" smtClean="0"/>
              <a:t>Tobrex ophthalmic Soln.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2146" y="1825625"/>
            <a:ext cx="7541654" cy="4351338"/>
          </a:xfrm>
        </p:spPr>
        <p:txBody>
          <a:bodyPr/>
          <a:lstStyle/>
          <a:p>
            <a:r>
              <a:rPr lang="en-US" dirty="0" smtClean="0"/>
              <a:t>One every 12 hours by mouth for 10 days</a:t>
            </a:r>
          </a:p>
          <a:p>
            <a:r>
              <a:rPr lang="en-US" dirty="0" smtClean="0"/>
              <a:t>One daily by mouth</a:t>
            </a:r>
          </a:p>
          <a:p>
            <a:r>
              <a:rPr lang="en-US" dirty="0" smtClean="0"/>
              <a:t>One daily by mouth</a:t>
            </a:r>
          </a:p>
          <a:p>
            <a:r>
              <a:rPr lang="en-US" dirty="0" smtClean="0"/>
              <a:t>One daily by mouth</a:t>
            </a:r>
          </a:p>
          <a:p>
            <a:r>
              <a:rPr lang="en-US" dirty="0" smtClean="0"/>
              <a:t>One drop every 3 hours in the right eye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7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Underline the Seven Rights of Medication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3342620"/>
              </p:ext>
            </p:extLst>
          </p:nvPr>
        </p:nvGraphicFramePr>
        <p:xfrm>
          <a:off x="838200" y="1825623"/>
          <a:ext cx="4738866" cy="406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8866"/>
              </a:tblGrid>
              <a:tr h="39406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Who (pt</a:t>
                      </a:r>
                      <a:r>
                        <a:rPr lang="en-US" sz="1800" dirty="0" smtClean="0">
                          <a:effectLst/>
                        </a:rPr>
                        <a:t>.) </a:t>
                      </a:r>
                      <a:r>
                        <a:rPr lang="en-US" sz="1800" baseline="0" dirty="0" smtClean="0">
                          <a:effectLst/>
                        </a:rPr>
                        <a:t>  Danielle Travis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06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What (meds</a:t>
                      </a:r>
                      <a:r>
                        <a:rPr lang="en-US" sz="1800" dirty="0" smtClean="0">
                          <a:effectLst/>
                        </a:rPr>
                        <a:t>) Amoxil 250 mg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06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Where (</a:t>
                      </a:r>
                      <a:r>
                        <a:rPr lang="en-US" sz="1800" dirty="0" smtClean="0">
                          <a:effectLst/>
                        </a:rPr>
                        <a:t>route) by mouth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06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When (when given</a:t>
                      </a:r>
                      <a:r>
                        <a:rPr lang="en-US" sz="1800" dirty="0" smtClean="0">
                          <a:effectLst/>
                        </a:rPr>
                        <a:t>) one tab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tid</a:t>
                      </a:r>
                      <a:r>
                        <a:rPr lang="en-US" sz="1800" baseline="0" dirty="0" smtClean="0">
                          <a:effectLst/>
                        </a:rPr>
                        <a:t> x 10 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06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How much (dose</a:t>
                      </a:r>
                      <a:r>
                        <a:rPr lang="en-US" sz="1800" dirty="0" smtClean="0">
                          <a:effectLst/>
                        </a:rPr>
                        <a:t>) 250 mg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06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How given (form) or </a:t>
                      </a:r>
                      <a:r>
                        <a:rPr lang="en-US" sz="1800" dirty="0" smtClean="0">
                          <a:effectLst/>
                        </a:rPr>
                        <a:t>Effect - tablets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06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Document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15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Amoxil 250 mg one tab </a:t>
                      </a:r>
                      <a:r>
                        <a:rPr lang="en-US" sz="1800" dirty="0" err="1" smtClean="0">
                          <a:effectLst/>
                        </a:rPr>
                        <a:t>tid</a:t>
                      </a:r>
                      <a:r>
                        <a:rPr lang="en-US" sz="1800" baseline="0" dirty="0" smtClean="0">
                          <a:effectLst/>
                        </a:rPr>
                        <a:t> x 10 days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121158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57" descr="https://coursewareobjects.elsevier.com/objects/elr/Bonewit9e/IC/jpg/Chapter11/011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72" y="1825622"/>
            <a:ext cx="5744755" cy="43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4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nursing chart documentation for injections must inclu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3" y="2034861"/>
            <a:ext cx="11269013" cy="4443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 notes:</a:t>
            </a:r>
            <a:br>
              <a:rPr lang="en-US" dirty="0" smtClean="0"/>
            </a:br>
            <a:r>
              <a:rPr lang="en-US" dirty="0" smtClean="0"/>
              <a:t>Acetaminophen 650 mg </a:t>
            </a:r>
            <a:r>
              <a:rPr lang="en-US" dirty="0" err="1" smtClean="0"/>
              <a:t>po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Pt tolerated medicine well----------L. Brammer,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9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 Pen gives Epinephrine </a:t>
            </a:r>
            <a:br>
              <a:rPr lang="en-US" dirty="0" smtClean="0"/>
            </a:br>
            <a:r>
              <a:rPr lang="en-US" dirty="0" smtClean="0"/>
              <a:t>for anaphylactic shock</a:t>
            </a:r>
            <a:endParaRPr lang="en-US" dirty="0"/>
          </a:p>
        </p:txBody>
      </p:sp>
      <p:pic>
        <p:nvPicPr>
          <p:cNvPr id="5" name="Content Placeholder 4" descr="Image result for using an epipen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5" y="2051296"/>
            <a:ext cx="7404838" cy="387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47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up for a shot</a:t>
            </a:r>
            <a:endParaRPr lang="en-US" dirty="0"/>
          </a:p>
        </p:txBody>
      </p:sp>
      <p:pic>
        <p:nvPicPr>
          <p:cNvPr id="3" name="Picture 2" descr="Image result for draw up liquid medic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86" y="1935587"/>
            <a:ext cx="3656657" cy="310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drawing up med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88" y="1935587"/>
            <a:ext cx="5575836" cy="41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5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2777320"/>
          </a:xfrm>
        </p:spPr>
        <p:txBody>
          <a:bodyPr>
            <a:normAutofit/>
          </a:bodyPr>
          <a:lstStyle/>
          <a:p>
            <a:r>
              <a:rPr lang="en-US" dirty="0" smtClean="0"/>
              <a:t>Open a vial </a:t>
            </a:r>
            <a:br>
              <a:rPr lang="en-US" dirty="0" smtClean="0"/>
            </a:br>
            <a:r>
              <a:rPr lang="en-US" dirty="0" smtClean="0"/>
              <a:t>away from you </a:t>
            </a:r>
            <a:br>
              <a:rPr lang="en-US" dirty="0" smtClean="0"/>
            </a:br>
            <a:r>
              <a:rPr lang="en-US" dirty="0" smtClean="0"/>
              <a:t>using gauze and a filter needle.</a:t>
            </a:r>
            <a:endParaRPr lang="en-US" dirty="0"/>
          </a:p>
        </p:txBody>
      </p:sp>
      <p:pic>
        <p:nvPicPr>
          <p:cNvPr id="3074" name="Picture 2" descr="Image result for drawing up med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2" y="3245476"/>
            <a:ext cx="2841124" cy="21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rawing up med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76" y="2861168"/>
            <a:ext cx="50863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4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401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Cambria Math</vt:lpstr>
      <vt:lpstr>Times New Roman</vt:lpstr>
      <vt:lpstr>Office Theme</vt:lpstr>
      <vt:lpstr>MEDICATION</vt:lpstr>
      <vt:lpstr>How many ways  to give meds  can you name?</vt:lpstr>
      <vt:lpstr>Reading the Rx label</vt:lpstr>
      <vt:lpstr>Abbreviations</vt:lpstr>
      <vt:lpstr>Underline the Seven Rights of Medication</vt:lpstr>
      <vt:lpstr>Chart notes: Acetaminophen 650 mg po.   Pt tolerated medicine well----------L. Brammer, MA</vt:lpstr>
      <vt:lpstr>Epi Pen gives Epinephrine  for anaphylactic shock</vt:lpstr>
      <vt:lpstr>Draw up for a shot</vt:lpstr>
      <vt:lpstr>Open a vial  away from you  using gauze and a filter needle.</vt:lpstr>
      <vt:lpstr>Give an IM shot</vt:lpstr>
      <vt:lpstr>PowerPoint Presentation</vt:lpstr>
      <vt:lpstr>Chart notes</vt:lpstr>
      <vt:lpstr>Measure in mL.   There are 10 ml in one cm I ml  = .1 cm  and also = 1 cubic cm</vt:lpstr>
      <vt:lpstr>Tuberculosis tests= Monteux , TB, PPD, skin test.   Negative is  ≤5 ml ------≥ 10 ml is positive</vt:lpstr>
      <vt:lpstr>Chart notes of TB test:    </vt:lpstr>
      <vt:lpstr>PowerPoint Presentation</vt:lpstr>
      <vt:lpstr>Rx medication lists all the risks and benefits</vt:lpstr>
      <vt:lpstr>PowerPoint Presentation</vt:lpstr>
      <vt:lpstr>  AMOUNT ORDERED    ______________            X     VEHICLE  =       DOSE GIVEN   AMOUNT ON HAND 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</dc:title>
  <dc:creator>Linette Brammer</dc:creator>
  <cp:lastModifiedBy>Linette Brammer</cp:lastModifiedBy>
  <cp:revision>59</cp:revision>
  <dcterms:created xsi:type="dcterms:W3CDTF">2017-01-02T20:07:27Z</dcterms:created>
  <dcterms:modified xsi:type="dcterms:W3CDTF">2017-01-02T23:15:14Z</dcterms:modified>
</cp:coreProperties>
</file>