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1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8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5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2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5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1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4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1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4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1020" y="916313"/>
            <a:ext cx="4035380" cy="2387600"/>
          </a:xfrm>
        </p:spPr>
        <p:txBody>
          <a:bodyPr/>
          <a:lstStyle/>
          <a:p>
            <a:pPr algn="l"/>
            <a:r>
              <a:rPr lang="en-US" dirty="0" smtClean="0"/>
              <a:t>Surgery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Chapter  </a:t>
            </a:r>
            <a:r>
              <a:rPr lang="en-US" dirty="0" smtClean="0"/>
              <a:t>10</a:t>
            </a:r>
            <a:endParaRPr lang="en-US" dirty="0" smtClean="0"/>
          </a:p>
          <a:p>
            <a:pPr algn="l"/>
            <a:r>
              <a:rPr lang="en-US" dirty="0" smtClean="0"/>
              <a:t>January 2017</a:t>
            </a:r>
            <a:endParaRPr lang="en-US" dirty="0"/>
          </a:p>
        </p:txBody>
      </p:sp>
      <p:pic>
        <p:nvPicPr>
          <p:cNvPr id="6" name="Picture 5" descr="Image result for surgical glov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52" y="840542"/>
            <a:ext cx="4094292" cy="33635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159876" y="4204141"/>
            <a:ext cx="4984124" cy="1813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Objectives: 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Sterile field 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Sterile Dressings 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Assist with surgery 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Remove Sutures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3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Suture tray set-up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03797"/>
            <a:ext cx="10515600" cy="47731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Doctor</a:t>
            </a:r>
          </a:p>
          <a:p>
            <a:pPr marL="0" indent="0">
              <a:buNone/>
            </a:pPr>
            <a:r>
              <a:rPr lang="en-US" dirty="0" smtClean="0"/>
              <a:t>Needle holder							forceps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mtClean="0"/>
              <a:t>Gauze</a:t>
            </a:r>
            <a:r>
              <a:rPr lang="en-US" dirty="0" smtClean="0"/>
              <a:t>								scissors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Medical assistant</a:t>
            </a:r>
            <a:endParaRPr lang="en-US" dirty="0"/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15" y="4054531"/>
            <a:ext cx="807403" cy="129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06336" y="4700454"/>
            <a:ext cx="914400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66027" y="2126438"/>
            <a:ext cx="1419756" cy="775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486139">
            <a:off x="6999376" y="1965608"/>
            <a:ext cx="862442" cy="1296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77285" y="2009104"/>
            <a:ext cx="45719" cy="51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stop bleeding apply </a:t>
            </a:r>
            <a:r>
              <a:rPr lang="en-US" u="sng" dirty="0"/>
              <a:t>pressure</a:t>
            </a:r>
          </a:p>
        </p:txBody>
      </p:sp>
      <p:pic>
        <p:nvPicPr>
          <p:cNvPr id="16" name="Content Placeholder 15" descr="https://coursewareobjects.elsevier.com/objects/elr/Bonewit9e/IC/thumbs/021006tn.jpg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51" y="1558678"/>
            <a:ext cx="4949959" cy="3837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45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5" y="-122351"/>
            <a:ext cx="8517228" cy="63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2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melanoma (cancer)</a:t>
            </a:r>
            <a:endParaRPr lang="en-US" dirty="0"/>
          </a:p>
        </p:txBody>
      </p:sp>
      <p:pic>
        <p:nvPicPr>
          <p:cNvPr id="3" name="Picture 2" descr="Image result for abcd of skin canc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94" y="1880315"/>
            <a:ext cx="6490951" cy="3593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6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/>
              <a:t>Medical asepsis</a:t>
            </a:r>
            <a:r>
              <a:rPr lang="en-US" i="1" dirty="0"/>
              <a:t> includes keeping objects or areas clean or free from infection.  </a:t>
            </a:r>
            <a:endParaRPr lang="en-US" i="1" dirty="0" smtClean="0"/>
          </a:p>
          <a:p>
            <a:pPr lvl="1"/>
            <a:r>
              <a:rPr lang="en-US" i="1" dirty="0" smtClean="0"/>
              <a:t>Non-pathogens </a:t>
            </a:r>
            <a:r>
              <a:rPr lang="en-US" i="1" dirty="0"/>
              <a:t>are still present, but all of </a:t>
            </a:r>
            <a:r>
              <a:rPr lang="en-US" i="1" dirty="0" smtClean="0"/>
              <a:t>the </a:t>
            </a:r>
            <a:r>
              <a:rPr lang="en-US" dirty="0" smtClean="0"/>
              <a:t>_</a:t>
            </a:r>
            <a:r>
              <a:rPr lang="en-US" u="sng" dirty="0" smtClean="0"/>
              <a:t>germs  or pathogens</a:t>
            </a:r>
            <a:r>
              <a:rPr lang="en-US" dirty="0" smtClean="0"/>
              <a:t>_ </a:t>
            </a:r>
            <a:r>
              <a:rPr lang="en-US" dirty="0"/>
              <a:t>are </a:t>
            </a:r>
            <a:r>
              <a:rPr lang="en-US" dirty="0" smtClean="0"/>
              <a:t>removed</a:t>
            </a:r>
          </a:p>
          <a:p>
            <a:r>
              <a:rPr lang="en-US" i="1" u="sng" dirty="0"/>
              <a:t>Surgical asepsis</a:t>
            </a:r>
            <a:r>
              <a:rPr lang="en-US" i="1" dirty="0"/>
              <a:t> includes keeping objects and areas sterile or free from </a:t>
            </a:r>
            <a:endParaRPr lang="en-US" i="1" dirty="0" smtClean="0"/>
          </a:p>
          <a:p>
            <a:pPr lvl="1"/>
            <a:r>
              <a:rPr lang="en-US" i="1" dirty="0" smtClean="0"/>
              <a:t>all</a:t>
            </a:r>
            <a:r>
              <a:rPr lang="en-US" dirty="0" smtClean="0"/>
              <a:t> </a:t>
            </a:r>
            <a:r>
              <a:rPr lang="en-US" u="sng" dirty="0" err="1" smtClean="0"/>
              <a:t>microoganisms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2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asepsis (M) or surgical asepsis: (S)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62986749"/>
              </p:ext>
            </p:extLst>
          </p:nvPr>
        </p:nvGraphicFramePr>
        <p:xfrm>
          <a:off x="1043189" y="1918281"/>
          <a:ext cx="9384696" cy="4559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5902"/>
                <a:gridCol w="4728794"/>
              </a:tblGrid>
              <a:tr h="824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en-US" sz="1800" dirty="0">
                          <a:effectLst/>
                        </a:rPr>
                        <a:t>1. Administering oral medication:  </a:t>
                      </a:r>
                      <a:r>
                        <a:rPr lang="en-US" sz="1800" dirty="0" smtClean="0">
                          <a:effectLst/>
                        </a:rPr>
                        <a:t>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en-US" sz="1800" dirty="0">
                          <a:effectLst/>
                        </a:rPr>
                        <a:t>2. Inserting sutures</a:t>
                      </a:r>
                      <a:r>
                        <a:rPr lang="en-US" sz="1800" dirty="0" smtClean="0">
                          <a:effectLst/>
                        </a:rPr>
                        <a:t>: 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824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 Measuring oral temperature</a:t>
                      </a:r>
                      <a:r>
                        <a:rPr lang="en-US" sz="1800" dirty="0" smtClean="0">
                          <a:effectLst/>
                        </a:rPr>
                        <a:t>: 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 Applying a bandage to the forearm</a:t>
                      </a:r>
                      <a:r>
                        <a:rPr lang="en-US" sz="1800" dirty="0" smtClean="0">
                          <a:effectLst/>
                        </a:rPr>
                        <a:t>: 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824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 Performing a needle biopsy</a:t>
                      </a:r>
                      <a:r>
                        <a:rPr lang="en-US" sz="1800" dirty="0" smtClean="0">
                          <a:effectLst/>
                        </a:rPr>
                        <a:t>: 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 Removing a sebaceous cyst</a:t>
                      </a:r>
                      <a:r>
                        <a:rPr lang="en-US" sz="1800" dirty="0" smtClean="0">
                          <a:effectLst/>
                        </a:rPr>
                        <a:t>: 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824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 Obtaining a Pap smear</a:t>
                      </a:r>
                      <a:r>
                        <a:rPr lang="en-US" sz="1800" dirty="0" smtClean="0">
                          <a:effectLst/>
                        </a:rPr>
                        <a:t>: 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 Inserting a urinary catheter</a:t>
                      </a:r>
                      <a:r>
                        <a:rPr lang="en-US" sz="1800" dirty="0" smtClean="0">
                          <a:effectLst/>
                        </a:rPr>
                        <a:t>: 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2598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 Incision and drainage of an abscess</a:t>
                      </a:r>
                      <a:r>
                        <a:rPr lang="en-US" sz="1800" dirty="0" smtClean="0">
                          <a:effectLst/>
                        </a:rPr>
                        <a:t>: 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 Applying a dressing to an open wound: </a:t>
                      </a:r>
                      <a:r>
                        <a:rPr lang="en-US" sz="1800" dirty="0" smtClean="0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02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APPLY SURGICAL GLOVES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5" y="1390760"/>
            <a:ext cx="8205989" cy="54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4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fenestrated </a:t>
            </a:r>
            <a:r>
              <a:rPr lang="en-US" u="sng" dirty="0" smtClean="0"/>
              <a:t>drape	</a:t>
            </a:r>
            <a:r>
              <a:rPr lang="en-US" dirty="0" smtClean="0"/>
              <a:t>		</a:t>
            </a:r>
            <a:r>
              <a:rPr lang="en-US" u="sng" dirty="0"/>
              <a:t>skin closures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2050" name="Picture 2" descr="Image result for fenestrated dr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22" y="1379649"/>
            <a:ext cx="3409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ghtning Bolt 3"/>
          <p:cNvSpPr/>
          <p:nvPr/>
        </p:nvSpPr>
        <p:spPr>
          <a:xfrm>
            <a:off x="6684136" y="1970468"/>
            <a:ext cx="3721994" cy="226668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006107" y="1970468"/>
            <a:ext cx="2717442" cy="901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286761" y="2362939"/>
            <a:ext cx="2717442" cy="901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580827" y="2687057"/>
            <a:ext cx="2717442" cy="901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982754" y="3151769"/>
            <a:ext cx="2717442" cy="901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96400" y="2468653"/>
            <a:ext cx="2143148" cy="1864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36357" y="1909628"/>
            <a:ext cx="2143148" cy="1864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 result for steri strip skin clo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7" y="4490634"/>
            <a:ext cx="2525375" cy="189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ENESTRATED DR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530" y="4333070"/>
            <a:ext cx="2753619" cy="18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9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IGNS OF INFECTION OF W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2" y="633177"/>
            <a:ext cx="7758848" cy="58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2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coursewareobjects.elsevier.com/objects/elr/Bonewit9e/IC/thumbs/010004t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9" y="2356835"/>
            <a:ext cx="4134117" cy="32325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Sterile tray set-up			wound dressing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wound dressing change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418" y="1957590"/>
            <a:ext cx="3483515" cy="252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61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wounds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Types of w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1980244"/>
            <a:ext cx="3954489" cy="316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 descr="https://coursewareobjects.elsevier.com/objects/elr/Bonewit9e/IC/jpg/Chapter10/010005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24248"/>
            <a:ext cx="5769735" cy="4461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03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THICKER needles in each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A = 2-0</a:t>
            </a:r>
          </a:p>
          <a:p>
            <a:r>
              <a:rPr lang="en-US" dirty="0" smtClean="0"/>
              <a:t>B= 3-0</a:t>
            </a:r>
          </a:p>
          <a:p>
            <a:endParaRPr lang="en-US" dirty="0"/>
          </a:p>
        </p:txBody>
      </p:sp>
      <p:pic>
        <p:nvPicPr>
          <p:cNvPr id="5" name="Content Placeholder 4" descr="https://coursewareobjects.elsevier.com/objects/elr/Bonewit9e/IC/jpg/Chapter10/010007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64" y="2533649"/>
            <a:ext cx="2672098" cy="265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70" y="523875"/>
            <a:ext cx="4852679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0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193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Surgery </vt:lpstr>
      <vt:lpstr>PowerPoint Presentation</vt:lpstr>
      <vt:lpstr>medical asepsis (M) or surgical asepsis: (S) </vt:lpstr>
      <vt:lpstr>APPLY SURGICAL GLOVES</vt:lpstr>
      <vt:lpstr>fenestrated drape   skin closures </vt:lpstr>
      <vt:lpstr>PowerPoint Presentation</vt:lpstr>
      <vt:lpstr>Sterile tray set-up   wound dressing</vt:lpstr>
      <vt:lpstr>Types of wounds</vt:lpstr>
      <vt:lpstr>PowerPoint Presentation</vt:lpstr>
      <vt:lpstr>Suture tray set-up</vt:lpstr>
      <vt:lpstr>To stop bleeding apply pressure</vt:lpstr>
      <vt:lpstr>PowerPoint Presentation</vt:lpstr>
      <vt:lpstr>Signs of melanoma (cancer)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Surgery</dc:title>
  <dc:creator>Linette Brammer</dc:creator>
  <cp:lastModifiedBy>Linette Brammer</cp:lastModifiedBy>
  <cp:revision>32</cp:revision>
  <dcterms:created xsi:type="dcterms:W3CDTF">2017-01-02T20:07:27Z</dcterms:created>
  <dcterms:modified xsi:type="dcterms:W3CDTF">2017-01-03T00:28:40Z</dcterms:modified>
</cp:coreProperties>
</file>